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63" r:id="rId2"/>
    <p:sldId id="2076138303" r:id="rId3"/>
    <p:sldId id="2076138310" r:id="rId4"/>
    <p:sldId id="2076138311" r:id="rId5"/>
    <p:sldId id="2076138312" r:id="rId6"/>
    <p:sldId id="2076138313" r:id="rId7"/>
    <p:sldId id="2076138304" r:id="rId8"/>
    <p:sldId id="2076138314" r:id="rId9"/>
    <p:sldId id="2076138316" r:id="rId10"/>
    <p:sldId id="2076138331" r:id="rId11"/>
    <p:sldId id="2076138305" r:id="rId12"/>
    <p:sldId id="2076138329" r:id="rId13"/>
    <p:sldId id="2076138330" r:id="rId14"/>
    <p:sldId id="2076138306" r:id="rId15"/>
    <p:sldId id="2076138307" r:id="rId16"/>
    <p:sldId id="2076138320" r:id="rId17"/>
    <p:sldId id="2076138322" r:id="rId18"/>
    <p:sldId id="2076138323" r:id="rId19"/>
    <p:sldId id="2076138325" r:id="rId20"/>
    <p:sldId id="2076138324" r:id="rId21"/>
    <p:sldId id="2076138326" r:id="rId22"/>
    <p:sldId id="207613830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9"/>
    <p:restoredTop sz="87748"/>
  </p:normalViewPr>
  <p:slideViewPr>
    <p:cSldViewPr snapToGrid="0">
      <p:cViewPr varScale="1">
        <p:scale>
          <a:sx n="135" d="100"/>
          <a:sy n="135" d="100"/>
        </p:scale>
        <p:origin x="1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90C6C7-4806-FB44-9090-1F84EE36D8D3}" type="datetimeFigureOut">
              <a:t>2025. 2. 18.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6C442-8E83-D54D-BC39-51376BF8FD15}" type="slidenum"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44092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457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81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05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93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34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01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31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699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8692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307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61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880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1319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 startAt="4"/>
            </a:pPr>
            <a:r>
              <a:rPr lang="en" altLang="ko-KR"/>
              <a:t>Weights &amp; Biases (W&amp;B)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특징</a:t>
            </a:r>
            <a:r>
              <a:rPr lang="en-US" altLang="ko-KR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실시간 모델 모니터링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연속 학습을 위한 실험 추적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/>
              <a:t>MLOps </a:t>
            </a:r>
            <a:r>
              <a:rPr lang="ko-KR" altLang="en-US"/>
              <a:t>파이프라인 통합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pPr>
              <a:buFont typeface="+mj-lt"/>
              <a:buAutoNum type="arabicPeriod" startAt="10"/>
            </a:pPr>
            <a:r>
              <a:rPr lang="en" altLang="ko-KR"/>
              <a:t>Algorithmia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특징</a:t>
            </a:r>
            <a:r>
              <a:rPr lang="en-US" altLang="ko-KR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ko-KR"/>
              <a:t>MLOps </a:t>
            </a:r>
            <a:r>
              <a:rPr lang="ko-KR" altLang="en-US"/>
              <a:t>자동화 플랫폼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연속 배포 및 학습 지원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/>
              <a:t>모델 거버넌스 기능</a:t>
            </a:r>
          </a:p>
          <a:p>
            <a:endParaRPr kumimoji="1" lang="en-US" altLang="ko-KR"/>
          </a:p>
          <a:p>
            <a:r>
              <a:rPr lang="en" altLang="ko-KR" b="1"/>
              <a:t>5. Valohai</a:t>
            </a:r>
          </a:p>
          <a:p>
            <a:r>
              <a:rPr lang="en" altLang="ko-KR"/>
              <a:t>Valohai</a:t>
            </a:r>
            <a:r>
              <a:rPr lang="ko-KR" altLang="en-US"/>
              <a:t>는 </a:t>
            </a:r>
            <a:r>
              <a:rPr lang="en" altLang="ko-KR"/>
              <a:t>MLOps </a:t>
            </a:r>
            <a:r>
              <a:rPr lang="ko-KR" altLang="en-US"/>
              <a:t>플랫폼으로</a:t>
            </a:r>
            <a:r>
              <a:rPr lang="en-US" altLang="ko-KR"/>
              <a:t>, </a:t>
            </a:r>
            <a:r>
              <a:rPr lang="ko-KR" altLang="en-US"/>
              <a:t>머신러닝 모델의 지속적 학습과 배포를 지원합니다</a:t>
            </a:r>
            <a:r>
              <a:rPr lang="en-US" altLang="ko-KR"/>
              <a:t>. </a:t>
            </a:r>
            <a:r>
              <a:rPr lang="ko-KR" altLang="en-US"/>
              <a:t>주요 기능은 다음과 같습니다</a:t>
            </a:r>
            <a:r>
              <a:rPr lang="en-US" altLang="ko-KR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자동화된 파이프라인</a:t>
            </a:r>
            <a:r>
              <a:rPr lang="en-US" altLang="ko-KR"/>
              <a:t>: </a:t>
            </a:r>
            <a:r>
              <a:rPr lang="ko-KR" altLang="en-US"/>
              <a:t>데이터 수집</a:t>
            </a:r>
            <a:r>
              <a:rPr lang="en-US" altLang="ko-KR"/>
              <a:t>, </a:t>
            </a:r>
            <a:r>
              <a:rPr lang="ko-KR" altLang="en-US"/>
              <a:t>모델 훈련</a:t>
            </a:r>
            <a:r>
              <a:rPr lang="en-US" altLang="ko-KR"/>
              <a:t>, </a:t>
            </a:r>
            <a:r>
              <a:rPr lang="ko-KR" altLang="en-US"/>
              <a:t>배포 과정을 자동화하여 지속적으로 모델을 개선할 수 있습니다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b="1"/>
              <a:t>모델 성능 모니터링</a:t>
            </a:r>
            <a:r>
              <a:rPr lang="en-US" altLang="ko-KR"/>
              <a:t>: </a:t>
            </a:r>
            <a:r>
              <a:rPr lang="ko-KR" altLang="en-US"/>
              <a:t>배포된 모델의 성능을 실시간으로 모니터링하고</a:t>
            </a:r>
            <a:r>
              <a:rPr lang="en-US" altLang="ko-KR"/>
              <a:t>, </a:t>
            </a:r>
            <a:r>
              <a:rPr lang="ko-KR" altLang="en-US"/>
              <a:t>필요 시 자동으로 재학습할 수 있는 기능을 제공합니다</a:t>
            </a:r>
          </a:p>
          <a:p>
            <a:endParaRPr kumimoji="1" lang="en-US" altLang="ko-KR"/>
          </a:p>
          <a:p>
            <a:endParaRPr kumimoji="1" lang="en-US" altLang="ko-KR"/>
          </a:p>
          <a:p>
            <a:r>
              <a:rPr kumimoji="1" lang="en" altLang="ko-KR"/>
              <a:t>6. Iguazio</a:t>
            </a:r>
          </a:p>
          <a:p>
            <a:r>
              <a:rPr kumimoji="1" lang="en" altLang="ko-KR"/>
              <a:t>    </a:t>
            </a:r>
            <a:r>
              <a:rPr kumimoji="1" lang="ko-KR" altLang="en-US"/>
              <a:t>기능</a:t>
            </a:r>
            <a:r>
              <a:rPr kumimoji="1" lang="en-US" altLang="ko-KR"/>
              <a:t>: </a:t>
            </a:r>
            <a:r>
              <a:rPr kumimoji="1" lang="en" altLang="ko-KR"/>
              <a:t>Iguazio</a:t>
            </a:r>
            <a:r>
              <a:rPr kumimoji="1" lang="ko-KR" altLang="en-US"/>
              <a:t>의 </a:t>
            </a:r>
            <a:r>
              <a:rPr kumimoji="1" lang="en" altLang="ko-KR"/>
              <a:t>MLOps </a:t>
            </a:r>
            <a:r>
              <a:rPr kumimoji="1" lang="ko-KR" altLang="en-US"/>
              <a:t>플랫폼은 모델의 지속적인 학습과 평가를 위한 도구를 제공합니다</a:t>
            </a:r>
            <a:r>
              <a:rPr kumimoji="1" lang="en-US" altLang="ko-KR"/>
              <a:t>. </a:t>
            </a:r>
            <a:r>
              <a:rPr kumimoji="1" lang="ko-KR" altLang="en-US"/>
              <a:t>특히</a:t>
            </a:r>
            <a:r>
              <a:rPr kumimoji="1" lang="en-US" altLang="ko-KR"/>
              <a:t>, </a:t>
            </a:r>
            <a:r>
              <a:rPr kumimoji="1" lang="ko-KR" altLang="en-US"/>
              <a:t>실시간 데이터를 이용한 </a:t>
            </a:r>
            <a:r>
              <a:rPr kumimoji="1" lang="en" altLang="ko-KR"/>
              <a:t>Continuous Training</a:t>
            </a:r>
            <a:r>
              <a:rPr kumimoji="1" lang="ko-KR" altLang="en-US"/>
              <a:t>이 가능합니다</a:t>
            </a:r>
            <a:r>
              <a:rPr kumimoji="1" lang="en-US" altLang="ko-KR"/>
              <a:t>.</a:t>
            </a:r>
          </a:p>
          <a:p>
            <a:r>
              <a:rPr kumimoji="1" lang="en-US" altLang="ko-KR"/>
              <a:t>    </a:t>
            </a:r>
            <a:r>
              <a:rPr kumimoji="1" lang="ko-KR" altLang="en-US"/>
              <a:t>특징</a:t>
            </a:r>
            <a:r>
              <a:rPr kumimoji="1" lang="en-US" altLang="ko-KR"/>
              <a:t>: </a:t>
            </a:r>
            <a:r>
              <a:rPr kumimoji="1" lang="ko-KR" altLang="en-US"/>
              <a:t>전체 </a:t>
            </a:r>
            <a:r>
              <a:rPr kumimoji="1" lang="en" altLang="ko-KR"/>
              <a:t>ML </a:t>
            </a:r>
            <a:r>
              <a:rPr kumimoji="1" lang="ko-KR" altLang="en-US"/>
              <a:t>파이프라인의 자동화</a:t>
            </a:r>
            <a:r>
              <a:rPr kumimoji="1" lang="en-US" altLang="ko-KR"/>
              <a:t>, </a:t>
            </a:r>
            <a:r>
              <a:rPr kumimoji="1" lang="ko-KR" altLang="en-US"/>
              <a:t>실시간 데이터 처리</a:t>
            </a:r>
            <a:r>
              <a:rPr kumimoji="1" lang="en-US" altLang="ko-KR"/>
              <a:t>, </a:t>
            </a:r>
            <a:r>
              <a:rPr kumimoji="1" lang="ko-KR" altLang="en-US"/>
              <a:t>모델 재학습 및 업데이트</a:t>
            </a:r>
            <a:r>
              <a:rPr kumimoji="1" lang="en-US" altLang="ko-KR"/>
              <a:t>.</a:t>
            </a:r>
          </a:p>
          <a:p>
            <a:endParaRPr kumimoji="1" lang="en-US" altLang="ko-KR"/>
          </a:p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124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5962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643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33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858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566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147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49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CCCD51-3751-4743-A426-CAEBFF66EE8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544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65901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941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08500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759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625CF2E-AD4A-467D-B840-9AA7B75B0480}"/>
              </a:ext>
            </a:extLst>
          </p:cNvPr>
          <p:cNvCxnSpPr/>
          <p:nvPr userDrawn="1"/>
        </p:nvCxnSpPr>
        <p:spPr>
          <a:xfrm>
            <a:off x="543732" y="980623"/>
            <a:ext cx="11082383" cy="0"/>
          </a:xfrm>
          <a:prstGeom prst="line">
            <a:avLst/>
          </a:prstGeom>
          <a:ln w="19050">
            <a:solidFill>
              <a:srgbClr val="0A23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3983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1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756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1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460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_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845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19568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17555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21954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2849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253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26196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34992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4582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FAF49-A01B-4F27-A545-1DF6761BC281}" type="datetime1">
              <a:rPr lang="ko-KR" altLang="en-US" smtClean="0"/>
              <a:t>2025. 2. 18.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030E2-F742-4E22-A6BB-F8DCAB0CDF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DD3C13-8C46-E190-C67B-D3978325B13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1232000" y="-1"/>
            <a:ext cx="960000" cy="9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43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7.emf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26.png"/><Relationship Id="rId4" Type="http://schemas.openxmlformats.org/officeDocument/2006/relationships/image" Target="../media/image27.jpe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7.emf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jpe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emf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E7E43AD-AD7B-45B5-BD87-51A0DF0EF2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0F4BC60-6FB4-49A7-9382-10D43FEEF9AB}"/>
              </a:ext>
            </a:extLst>
          </p:cNvPr>
          <p:cNvGrpSpPr/>
          <p:nvPr/>
        </p:nvGrpSpPr>
        <p:grpSpPr>
          <a:xfrm>
            <a:off x="654050" y="2455364"/>
            <a:ext cx="10694730" cy="2638006"/>
            <a:chOff x="654050" y="2383925"/>
            <a:chExt cx="10694730" cy="183564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DED7F0-A9FC-4A85-99F3-12B35EBD91A8}"/>
                </a:ext>
              </a:extLst>
            </p:cNvPr>
            <p:cNvSpPr txBox="1"/>
            <p:nvPr/>
          </p:nvSpPr>
          <p:spPr>
            <a:xfrm>
              <a:off x="654050" y="2383925"/>
              <a:ext cx="10694730" cy="6056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3200"/>
                </a:lnSpc>
                <a:spcBef>
                  <a:spcPts val="10"/>
                </a:spcBef>
                <a:spcAft>
                  <a:spcPts val="1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3200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DeepSeek </a:t>
              </a:r>
              <a:r>
                <a:rPr lang="ko-KR" altLang="en-US" sz="3200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충격의 의미와 개인</a:t>
              </a:r>
              <a:r>
                <a:rPr lang="en-US" altLang="ko-KR" sz="3200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,</a:t>
              </a:r>
              <a:r>
                <a:rPr lang="ko-KR" altLang="en-US" sz="3200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 기업</a:t>
              </a:r>
              <a:r>
                <a:rPr lang="en-US" altLang="ko-KR" sz="3200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,</a:t>
              </a:r>
              <a:r>
                <a:rPr lang="ko-KR" altLang="en-US" sz="3200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 국가의 활용전략</a:t>
              </a:r>
              <a:endPara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Regular" panose="020B0604020202020204" pitchFamily="34" charset="0"/>
              </a:endParaRPr>
            </a:p>
            <a:p>
              <a:pPr marL="0" marR="0" lvl="0" indent="0" algn="ctr" defTabSz="914400" rtl="0" eaLnBrk="1" fontAlgn="auto" latinLnBrk="1" hangingPunct="1">
                <a:lnSpc>
                  <a:spcPts val="3200"/>
                </a:lnSpc>
                <a:spcBef>
                  <a:spcPts val="10"/>
                </a:spcBef>
                <a:spcAft>
                  <a:spcPts val="1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99FF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+mn-cs"/>
                </a:rPr>
                <a:t>▎</a:t>
              </a:r>
              <a:r>
                <a:rPr lang="en-US" altLang="ko-KR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LLM(</a:t>
              </a:r>
              <a:r>
                <a:rPr lang="ko-KR" altLang="en-US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초</a:t>
              </a:r>
              <a:r>
                <a:rPr lang="en-US" altLang="ko-KR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-</a:t>
              </a:r>
              <a:r>
                <a:rPr lang="ko-KR" altLang="en-US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거대 언어모델</a:t>
              </a:r>
              <a:r>
                <a:rPr lang="en-US" altLang="ko-KR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)</a:t>
              </a:r>
              <a:r>
                <a:rPr lang="ko-KR" altLang="en-US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 </a:t>
              </a:r>
              <a:r>
                <a:rPr lang="en-US" altLang="ko-KR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==</a:t>
              </a:r>
              <a:r>
                <a:rPr lang="ko-KR" altLang="en-US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 인간의 </a:t>
              </a:r>
              <a:r>
                <a:rPr lang="en-US" altLang="ko-KR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"</a:t>
              </a:r>
              <a:r>
                <a:rPr lang="ko-KR" altLang="en-US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뇌</a:t>
              </a:r>
              <a:r>
                <a:rPr lang="en-US" altLang="ko-KR" dirty="0">
                  <a:solidFill>
                    <a:srgbClr val="FFFFFF"/>
                  </a:solidFill>
                  <a:latin typeface="Noto Sans CJK KR Bold" panose="020B0800000000000000" pitchFamily="34" charset="-127"/>
                  <a:ea typeface="Noto Sans CJK KR Bold" panose="020B0800000000000000" pitchFamily="34" charset="-127"/>
                  <a:sym typeface="Noto Sans CJK KR"/>
                </a:rPr>
                <a:t>"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Bold" panose="020B0800000000000000" pitchFamily="34" charset="-127"/>
                <a:ea typeface="Noto Sans CJK KR Bold" panose="020B0800000000000000" pitchFamily="34" charset="-127"/>
                <a:cs typeface="Noto Sans CJK KR Regular"/>
                <a:sym typeface="Noto Sans CJK KR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0DB8F5-62C5-4D9E-B470-0F016888694B}"/>
                </a:ext>
              </a:extLst>
            </p:cNvPr>
            <p:cNvSpPr txBox="1"/>
            <p:nvPr/>
          </p:nvSpPr>
          <p:spPr>
            <a:xfrm>
              <a:off x="2378138" y="3589411"/>
              <a:ext cx="6969061" cy="63016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박문기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Bold" panose="020B0800000000000000" pitchFamily="34" charset="-127"/>
                  <a:ea typeface="Noto Sans CJK KR Bold" panose="020B0800000000000000" pitchFamily="34" charset="-127"/>
                  <a:cs typeface="Noto Sans CJK KR Regular" panose="020B0604020202020204" pitchFamily="34" charset="0"/>
                </a:rPr>
                <a:t>(Moon-Kee BAHK)</a:t>
              </a:r>
            </a:p>
            <a:p>
              <a:pPr marL="0" marR="0" lvl="0" indent="0" algn="ctr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m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k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b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a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h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k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@gmail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닷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com</a:t>
              </a:r>
            </a:p>
            <a:p>
              <a:pPr marL="0" marR="0" lvl="0" indent="0" algn="ctr" defTabSz="914400" rtl="0" eaLnBrk="1" fontAlgn="auto" latinLnBrk="1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solidFill>
                    <a:prstClr val="white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공일공</a:t>
              </a:r>
              <a:r>
                <a:rPr lang="en-US" altLang="ko-KR" sz="1400" dirty="0">
                  <a:solidFill>
                    <a:prstClr val="white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-</a:t>
              </a:r>
              <a:r>
                <a:rPr lang="ko-KR" altLang="en-US" sz="1400" dirty="0">
                  <a:solidFill>
                    <a:prstClr val="white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오삼육칠</a:t>
              </a:r>
              <a:r>
                <a:rPr lang="en-US" altLang="ko-KR" sz="1400" dirty="0">
                  <a:solidFill>
                    <a:prstClr val="white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-</a:t>
              </a:r>
              <a:r>
                <a:rPr lang="ko-KR" altLang="en-US" sz="1400" dirty="0">
                  <a:solidFill>
                    <a:prstClr val="white"/>
                  </a:solidFill>
                  <a:latin typeface="Noto Sans CJK KR Regular" panose="020B0500000000000000" pitchFamily="34" charset="-127"/>
                  <a:ea typeface="Noto Sans CJK KR Regular" panose="020B0500000000000000" pitchFamily="34" charset="-127"/>
                  <a:cs typeface="Noto Sans CJK KR Regular" panose="020B0604020202020204" pitchFamily="34" charset="0"/>
                </a:rPr>
                <a:t>오육일사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 CJK KR Regular" panose="020B0500000000000000" pitchFamily="34" charset="-127"/>
                <a:ea typeface="Noto Sans CJK KR Regular" panose="020B0500000000000000" pitchFamily="34" charset="-127"/>
                <a:cs typeface="Noto Sans CJK KR Regular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24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226D54-8B43-7E7D-2D95-EF1DCE327C73}"/>
              </a:ext>
            </a:extLst>
          </p:cNvPr>
          <p:cNvSpPr txBox="1"/>
          <p:nvPr/>
        </p:nvSpPr>
        <p:spPr>
          <a:xfrm>
            <a:off x="521949" y="37107"/>
            <a:ext cx="11351113" cy="7347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itchFamily="2" charset="2"/>
              </a:rPr>
              <a:t>사전지식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연합학습</a:t>
            </a:r>
            <a:r>
              <a:rPr lang="en-US" altLang="ko-KR" dirty="0">
                <a:sym typeface="Wingdings" pitchFamily="2" charset="2"/>
              </a:rPr>
              <a:t>(Federated Learning)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통일된 모델에 다양한 특성데이타를 추가학습 후 하나로 병합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76B3E1-A73F-92A7-1776-6E38F1251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8" y="860028"/>
            <a:ext cx="1763978" cy="12413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23978A-71CC-1378-EBC4-639BE50E8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8" y="2319305"/>
            <a:ext cx="1763978" cy="12413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DE10A6-BB0B-621F-B9DB-7F41DFEA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8" y="3694113"/>
            <a:ext cx="1763978" cy="12413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7BCAA5-B99B-967D-B007-8750474F0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38" y="5068921"/>
            <a:ext cx="1763978" cy="124131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302B22-1B13-3382-D946-7EC3EFA50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47" y="926309"/>
            <a:ext cx="1761911" cy="1235472"/>
          </a:xfrm>
          <a:prstGeom prst="rect">
            <a:avLst/>
          </a:prstGeom>
        </p:spPr>
      </p:pic>
      <p:pic>
        <p:nvPicPr>
          <p:cNvPr id="11" name="Picture 12" descr="DeepSeek Logo Free Download SVG, PNG... · LobeHub">
            <a:extLst>
              <a:ext uri="{FF2B5EF4-FFF2-40B4-BE49-F238E27FC236}">
                <a16:creationId xmlns:a16="http://schemas.microsoft.com/office/drawing/2014/main" id="{8EC91464-A41B-1570-9381-F21B1813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2" y="1769723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9DC79FC-19D4-5640-B9B1-CD5642B29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46" y="2421104"/>
            <a:ext cx="1761911" cy="1235472"/>
          </a:xfrm>
          <a:prstGeom prst="rect">
            <a:avLst/>
          </a:prstGeom>
        </p:spPr>
      </p:pic>
      <p:pic>
        <p:nvPicPr>
          <p:cNvPr id="13" name="Picture 12" descr="DeepSeek Logo Free Download SVG, PNG... · LobeHub">
            <a:extLst>
              <a:ext uri="{FF2B5EF4-FFF2-40B4-BE49-F238E27FC236}">
                <a16:creationId xmlns:a16="http://schemas.microsoft.com/office/drawing/2014/main" id="{3F0F9B8C-C498-C27D-55F5-92BF06B01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3264518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468971-6C0C-811C-760A-9F4402ED7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46" y="3766240"/>
            <a:ext cx="1761911" cy="1235472"/>
          </a:xfrm>
          <a:prstGeom prst="rect">
            <a:avLst/>
          </a:prstGeom>
        </p:spPr>
      </p:pic>
      <p:pic>
        <p:nvPicPr>
          <p:cNvPr id="15" name="Picture 12" descr="DeepSeek Logo Free Download SVG, PNG... · LobeHub">
            <a:extLst>
              <a:ext uri="{FF2B5EF4-FFF2-40B4-BE49-F238E27FC236}">
                <a16:creationId xmlns:a16="http://schemas.microsoft.com/office/drawing/2014/main" id="{3F419FC1-3951-8544-01A4-5127E9BA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4609654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D2AE772-AE54-44F5-E600-B367F06EA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346" y="5104224"/>
            <a:ext cx="1761911" cy="1235472"/>
          </a:xfrm>
          <a:prstGeom prst="rect">
            <a:avLst/>
          </a:prstGeom>
        </p:spPr>
      </p:pic>
      <p:pic>
        <p:nvPicPr>
          <p:cNvPr id="17" name="Picture 12" descr="DeepSeek Logo Free Download SVG, PNG... · LobeHub">
            <a:extLst>
              <a:ext uri="{FF2B5EF4-FFF2-40B4-BE49-F238E27FC236}">
                <a16:creationId xmlns:a16="http://schemas.microsoft.com/office/drawing/2014/main" id="{8C93A58A-445E-3272-3726-E9046232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6015015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U자형 화살표[U] 17">
            <a:extLst>
              <a:ext uri="{FF2B5EF4-FFF2-40B4-BE49-F238E27FC236}">
                <a16:creationId xmlns:a16="http://schemas.microsoft.com/office/drawing/2014/main" id="{364051A9-194A-9574-FE80-7A503B3D08EF}"/>
              </a:ext>
            </a:extLst>
          </p:cNvPr>
          <p:cNvSpPr/>
          <p:nvPr/>
        </p:nvSpPr>
        <p:spPr>
          <a:xfrm flipH="1">
            <a:off x="2009039" y="782208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B6FDB3-E9AD-2285-B5A7-666F57856C54}"/>
              </a:ext>
            </a:extLst>
          </p:cNvPr>
          <p:cNvSpPr txBox="1"/>
          <p:nvPr/>
        </p:nvSpPr>
        <p:spPr>
          <a:xfrm>
            <a:off x="2177853" y="1309216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법률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0" name="U자형 화살표[U] 19">
            <a:extLst>
              <a:ext uri="{FF2B5EF4-FFF2-40B4-BE49-F238E27FC236}">
                <a16:creationId xmlns:a16="http://schemas.microsoft.com/office/drawing/2014/main" id="{CDD0F346-7EF1-BAA0-31F0-0AC21A76221B}"/>
              </a:ext>
            </a:extLst>
          </p:cNvPr>
          <p:cNvSpPr/>
          <p:nvPr/>
        </p:nvSpPr>
        <p:spPr>
          <a:xfrm flipH="1">
            <a:off x="2009039" y="2108590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E324E-1351-D66D-FA1D-D42890CDB221}"/>
              </a:ext>
            </a:extLst>
          </p:cNvPr>
          <p:cNvSpPr txBox="1"/>
          <p:nvPr/>
        </p:nvSpPr>
        <p:spPr>
          <a:xfrm>
            <a:off x="2177853" y="2635598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번역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2" name="U자형 화살표[U] 21">
            <a:extLst>
              <a:ext uri="{FF2B5EF4-FFF2-40B4-BE49-F238E27FC236}">
                <a16:creationId xmlns:a16="http://schemas.microsoft.com/office/drawing/2014/main" id="{A482BEAF-5F92-8590-38EC-7F024B04798B}"/>
              </a:ext>
            </a:extLst>
          </p:cNvPr>
          <p:cNvSpPr/>
          <p:nvPr/>
        </p:nvSpPr>
        <p:spPr>
          <a:xfrm flipH="1">
            <a:off x="2036469" y="3560198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CE3137-6D15-982E-E60D-F79BB1870F80}"/>
              </a:ext>
            </a:extLst>
          </p:cNvPr>
          <p:cNvSpPr txBox="1"/>
          <p:nvPr/>
        </p:nvSpPr>
        <p:spPr>
          <a:xfrm>
            <a:off x="2205283" y="4087206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역사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4" name="U자형 화살표[U] 23">
            <a:extLst>
              <a:ext uri="{FF2B5EF4-FFF2-40B4-BE49-F238E27FC236}">
                <a16:creationId xmlns:a16="http://schemas.microsoft.com/office/drawing/2014/main" id="{634E08BB-61BA-ED9A-8275-F1E3DC95D59E}"/>
              </a:ext>
            </a:extLst>
          </p:cNvPr>
          <p:cNvSpPr/>
          <p:nvPr/>
        </p:nvSpPr>
        <p:spPr>
          <a:xfrm flipH="1">
            <a:off x="2009039" y="4942675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759EF5-7B8F-DB6D-0228-C994CC943D53}"/>
              </a:ext>
            </a:extLst>
          </p:cNvPr>
          <p:cNvSpPr txBox="1"/>
          <p:nvPr/>
        </p:nvSpPr>
        <p:spPr>
          <a:xfrm>
            <a:off x="2177853" y="546968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K-POP</a:t>
            </a: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DB18B8-C45E-35C3-8A2C-60C33915C8A1}"/>
              </a:ext>
            </a:extLst>
          </p:cNvPr>
          <p:cNvSpPr txBox="1"/>
          <p:nvPr/>
        </p:nvSpPr>
        <p:spPr>
          <a:xfrm>
            <a:off x="4883250" y="969861"/>
            <a:ext cx="1164101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법률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487E61-B939-338C-F8CE-D05936DCC27C}"/>
              </a:ext>
            </a:extLst>
          </p:cNvPr>
          <p:cNvSpPr txBox="1"/>
          <p:nvPr/>
        </p:nvSpPr>
        <p:spPr>
          <a:xfrm>
            <a:off x="4935673" y="2445731"/>
            <a:ext cx="1164101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번역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DF6C49-391E-7271-36BF-6896FCC17024}"/>
              </a:ext>
            </a:extLst>
          </p:cNvPr>
          <p:cNvSpPr txBox="1"/>
          <p:nvPr/>
        </p:nvSpPr>
        <p:spPr>
          <a:xfrm>
            <a:off x="4937054" y="3806795"/>
            <a:ext cx="1164101" cy="64633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역사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C656F40-2F0D-4A8D-FABC-69202176949A}"/>
              </a:ext>
            </a:extLst>
          </p:cNvPr>
          <p:cNvSpPr txBox="1"/>
          <p:nvPr/>
        </p:nvSpPr>
        <p:spPr>
          <a:xfrm>
            <a:off x="4965929" y="5094702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K-POP</a:t>
            </a:r>
          </a:p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E2D37CBD-CEE2-61F1-CEE5-60E4C1B44EA3}"/>
              </a:ext>
            </a:extLst>
          </p:cNvPr>
          <p:cNvSpPr/>
          <p:nvPr/>
        </p:nvSpPr>
        <p:spPr>
          <a:xfrm>
            <a:off x="3256517" y="1435065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B5DE1E6B-2CE9-6148-CBB2-F9EFDB371DE5}"/>
              </a:ext>
            </a:extLst>
          </p:cNvPr>
          <p:cNvSpPr/>
          <p:nvPr/>
        </p:nvSpPr>
        <p:spPr>
          <a:xfrm>
            <a:off x="3269838" y="2764522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2" name="오른쪽 화살표[R] 31">
            <a:extLst>
              <a:ext uri="{FF2B5EF4-FFF2-40B4-BE49-F238E27FC236}">
                <a16:creationId xmlns:a16="http://schemas.microsoft.com/office/drawing/2014/main" id="{0093738F-8CEF-E5BC-BFEE-7A171C445D7A}"/>
              </a:ext>
            </a:extLst>
          </p:cNvPr>
          <p:cNvSpPr/>
          <p:nvPr/>
        </p:nvSpPr>
        <p:spPr>
          <a:xfrm>
            <a:off x="3230589" y="4093122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CF5B64E8-6EA1-0916-D4AF-53B2C0E0B52A}"/>
              </a:ext>
            </a:extLst>
          </p:cNvPr>
          <p:cNvSpPr/>
          <p:nvPr/>
        </p:nvSpPr>
        <p:spPr>
          <a:xfrm>
            <a:off x="3256517" y="5545062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D6C3B5A-BC81-2456-084C-92CF36E4B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477" y="2501738"/>
            <a:ext cx="2681674" cy="1880420"/>
          </a:xfrm>
          <a:prstGeom prst="rect">
            <a:avLst/>
          </a:prstGeom>
        </p:spPr>
      </p:pic>
      <p:pic>
        <p:nvPicPr>
          <p:cNvPr id="35" name="Picture 12" descr="DeepSeek Logo Free Download SVG, PNG... · LobeHub">
            <a:extLst>
              <a:ext uri="{FF2B5EF4-FFF2-40B4-BE49-F238E27FC236}">
                <a16:creationId xmlns:a16="http://schemas.microsoft.com/office/drawing/2014/main" id="{051C0E82-8774-6F0D-C43B-617BC7CF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85" y="2800144"/>
            <a:ext cx="495841" cy="49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290893B-9B18-9444-5789-6B09E699BE5B}"/>
              </a:ext>
            </a:extLst>
          </p:cNvPr>
          <p:cNvSpPr txBox="1"/>
          <p:nvPr/>
        </p:nvSpPr>
        <p:spPr>
          <a:xfrm>
            <a:off x="8580724" y="2189493"/>
            <a:ext cx="1576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법률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2D2DA7-3972-C362-7289-4C7984E2CFDA}"/>
              </a:ext>
            </a:extLst>
          </p:cNvPr>
          <p:cNvSpPr txBox="1"/>
          <p:nvPr/>
        </p:nvSpPr>
        <p:spPr>
          <a:xfrm>
            <a:off x="10220305" y="216217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번역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DC94B7-7D1D-5436-AFC5-55A969626F25}"/>
              </a:ext>
            </a:extLst>
          </p:cNvPr>
          <p:cNvSpPr txBox="1"/>
          <p:nvPr/>
        </p:nvSpPr>
        <p:spPr>
          <a:xfrm>
            <a:off x="8616001" y="435239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역사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CF0BCF-734C-F23E-A6A6-98A6ECA75E6A}"/>
              </a:ext>
            </a:extLst>
          </p:cNvPr>
          <p:cNvSpPr txBox="1"/>
          <p:nvPr/>
        </p:nvSpPr>
        <p:spPr>
          <a:xfrm>
            <a:off x="10292068" y="431624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K-POP</a:t>
            </a:r>
          </a:p>
        </p:txBody>
      </p:sp>
      <p:sp>
        <p:nvSpPr>
          <p:cNvPr id="40" name="오른쪽 화살표[R] 39">
            <a:extLst>
              <a:ext uri="{FF2B5EF4-FFF2-40B4-BE49-F238E27FC236}">
                <a16:creationId xmlns:a16="http://schemas.microsoft.com/office/drawing/2014/main" id="{ECC17DA1-F703-3252-2527-3FFA32A254CE}"/>
              </a:ext>
            </a:extLst>
          </p:cNvPr>
          <p:cNvSpPr/>
          <p:nvPr/>
        </p:nvSpPr>
        <p:spPr>
          <a:xfrm rot="1305498">
            <a:off x="6519920" y="1719168"/>
            <a:ext cx="149521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1" name="오른쪽 화살표[R] 40">
            <a:extLst>
              <a:ext uri="{FF2B5EF4-FFF2-40B4-BE49-F238E27FC236}">
                <a16:creationId xmlns:a16="http://schemas.microsoft.com/office/drawing/2014/main" id="{137F5C40-7964-283F-8402-E40996A30533}"/>
              </a:ext>
            </a:extLst>
          </p:cNvPr>
          <p:cNvSpPr/>
          <p:nvPr/>
        </p:nvSpPr>
        <p:spPr>
          <a:xfrm>
            <a:off x="6578275" y="3020518"/>
            <a:ext cx="1530522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2" name="오른쪽 화살표[R] 41">
            <a:extLst>
              <a:ext uri="{FF2B5EF4-FFF2-40B4-BE49-F238E27FC236}">
                <a16:creationId xmlns:a16="http://schemas.microsoft.com/office/drawing/2014/main" id="{3B273636-2A7C-652A-3F3B-564FA55BA449}"/>
              </a:ext>
            </a:extLst>
          </p:cNvPr>
          <p:cNvSpPr/>
          <p:nvPr/>
        </p:nvSpPr>
        <p:spPr>
          <a:xfrm>
            <a:off x="6662116" y="4346096"/>
            <a:ext cx="1439125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3" name="오른쪽 화살표[R] 42">
            <a:extLst>
              <a:ext uri="{FF2B5EF4-FFF2-40B4-BE49-F238E27FC236}">
                <a16:creationId xmlns:a16="http://schemas.microsoft.com/office/drawing/2014/main" id="{60E9EA0D-B676-DCB1-C1AF-510BD172261E}"/>
              </a:ext>
            </a:extLst>
          </p:cNvPr>
          <p:cNvSpPr/>
          <p:nvPr/>
        </p:nvSpPr>
        <p:spPr>
          <a:xfrm rot="19473080">
            <a:off x="6615943" y="5279039"/>
            <a:ext cx="149521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더하기 43">
            <a:extLst>
              <a:ext uri="{FF2B5EF4-FFF2-40B4-BE49-F238E27FC236}">
                <a16:creationId xmlns:a16="http://schemas.microsoft.com/office/drawing/2014/main" id="{90CF7D1B-F881-A09D-98E7-256209971ED1}"/>
              </a:ext>
            </a:extLst>
          </p:cNvPr>
          <p:cNvSpPr/>
          <p:nvPr/>
        </p:nvSpPr>
        <p:spPr>
          <a:xfrm>
            <a:off x="7911159" y="3658766"/>
            <a:ext cx="453300" cy="41248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더하기 45">
            <a:extLst>
              <a:ext uri="{FF2B5EF4-FFF2-40B4-BE49-F238E27FC236}">
                <a16:creationId xmlns:a16="http://schemas.microsoft.com/office/drawing/2014/main" id="{C44545EC-4432-9C19-2CF8-6C24159B7ED9}"/>
              </a:ext>
            </a:extLst>
          </p:cNvPr>
          <p:cNvSpPr/>
          <p:nvPr/>
        </p:nvSpPr>
        <p:spPr>
          <a:xfrm>
            <a:off x="7899337" y="2457393"/>
            <a:ext cx="453300" cy="41248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7" name="더하기 46">
            <a:extLst>
              <a:ext uri="{FF2B5EF4-FFF2-40B4-BE49-F238E27FC236}">
                <a16:creationId xmlns:a16="http://schemas.microsoft.com/office/drawing/2014/main" id="{46A7C3FF-09B7-4867-F84D-FC036E14A2D6}"/>
              </a:ext>
            </a:extLst>
          </p:cNvPr>
          <p:cNvSpPr/>
          <p:nvPr/>
        </p:nvSpPr>
        <p:spPr>
          <a:xfrm>
            <a:off x="7992713" y="4634144"/>
            <a:ext cx="453300" cy="41248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B5A74778-3237-6D7F-C181-50094D427377}"/>
              </a:ext>
            </a:extLst>
          </p:cNvPr>
          <p:cNvCxnSpPr/>
          <p:nvPr/>
        </p:nvCxnSpPr>
        <p:spPr>
          <a:xfrm>
            <a:off x="288758" y="6538760"/>
            <a:ext cx="1132893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7EEE4E60-405F-83DE-0060-07921D4C10EF}"/>
              </a:ext>
            </a:extLst>
          </p:cNvPr>
          <p:cNvCxnSpPr/>
          <p:nvPr/>
        </p:nvCxnSpPr>
        <p:spPr>
          <a:xfrm>
            <a:off x="288758" y="6359958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BE1D2103-95C3-8798-AD8C-BCCF4933767E}"/>
              </a:ext>
            </a:extLst>
          </p:cNvPr>
          <p:cNvCxnSpPr/>
          <p:nvPr/>
        </p:nvCxnSpPr>
        <p:spPr>
          <a:xfrm>
            <a:off x="1700464" y="6367977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3901BE53-516C-CFE4-8A8E-8F851205E95F}"/>
              </a:ext>
            </a:extLst>
          </p:cNvPr>
          <p:cNvCxnSpPr/>
          <p:nvPr/>
        </p:nvCxnSpPr>
        <p:spPr>
          <a:xfrm>
            <a:off x="8675375" y="6367977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[R] 51">
            <a:extLst>
              <a:ext uri="{FF2B5EF4-FFF2-40B4-BE49-F238E27FC236}">
                <a16:creationId xmlns:a16="http://schemas.microsoft.com/office/drawing/2014/main" id="{F2C23A7A-8DD9-E12A-35D3-D20CD98D7DDE}"/>
              </a:ext>
            </a:extLst>
          </p:cNvPr>
          <p:cNvCxnSpPr>
            <a:cxnSpLocks/>
          </p:cNvCxnSpPr>
          <p:nvPr/>
        </p:nvCxnSpPr>
        <p:spPr>
          <a:xfrm>
            <a:off x="11601560" y="6387998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01BA90F-6AA4-1393-C498-B406CAD250F6}"/>
              </a:ext>
            </a:extLst>
          </p:cNvPr>
          <p:cNvSpPr txBox="1"/>
          <p:nvPr/>
        </p:nvSpPr>
        <p:spPr>
          <a:xfrm>
            <a:off x="4822814" y="6521220"/>
            <a:ext cx="15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전이학습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5F3484-4A14-C333-B23A-C82208B973E1}"/>
              </a:ext>
            </a:extLst>
          </p:cNvPr>
          <p:cNvSpPr txBox="1"/>
          <p:nvPr/>
        </p:nvSpPr>
        <p:spPr>
          <a:xfrm>
            <a:off x="8775596" y="6561837"/>
            <a:ext cx="242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연합학습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pic>
        <p:nvPicPr>
          <p:cNvPr id="55" name="Picture 12" descr="DeepSeek Logo Free Download SVG, PNG... · LobeHub">
            <a:extLst>
              <a:ext uri="{FF2B5EF4-FFF2-40B4-BE49-F238E27FC236}">
                <a16:creationId xmlns:a16="http://schemas.microsoft.com/office/drawing/2014/main" id="{97FA84C8-A064-183E-C5D5-F179356A1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78" y="2813713"/>
            <a:ext cx="495841" cy="49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12" descr="DeepSeek Logo Free Download SVG, PNG... · LobeHub">
            <a:extLst>
              <a:ext uri="{FF2B5EF4-FFF2-40B4-BE49-F238E27FC236}">
                <a16:creationId xmlns:a16="http://schemas.microsoft.com/office/drawing/2014/main" id="{9FA131B7-73C4-F2D2-88DC-F89D7AD72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936" y="3579318"/>
            <a:ext cx="460790" cy="4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2" descr="DeepSeek Logo Free Download SVG, PNG... · LobeHub">
            <a:extLst>
              <a:ext uri="{FF2B5EF4-FFF2-40B4-BE49-F238E27FC236}">
                <a16:creationId xmlns:a16="http://schemas.microsoft.com/office/drawing/2014/main" id="{BBEC4A65-F573-3FE5-1DF0-4AEB0F07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522" y="3598743"/>
            <a:ext cx="502597" cy="5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B5289E6-CDA0-615F-E1C3-98FBA8595C03}"/>
              </a:ext>
            </a:extLst>
          </p:cNvPr>
          <p:cNvSpPr txBox="1"/>
          <p:nvPr/>
        </p:nvSpPr>
        <p:spPr>
          <a:xfrm>
            <a:off x="9353739" y="4642673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전문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C64B1C-13D5-2A7D-6606-D0BBBE101EB2}"/>
              </a:ext>
            </a:extLst>
          </p:cNvPr>
          <p:cNvSpPr txBox="1"/>
          <p:nvPr/>
        </p:nvSpPr>
        <p:spPr>
          <a:xfrm>
            <a:off x="-198482" y="6529125"/>
            <a:ext cx="242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분산학습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20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II-2. DeepSeek</a:t>
            </a:r>
            <a:r>
              <a:rPr lang="ko-KR" altLang="en-US" dirty="0">
                <a:sym typeface="Wingdings" pitchFamily="2" charset="2"/>
              </a:rPr>
              <a:t>의 공개와 연합학습의 파급효과</a:t>
            </a:r>
            <a:endParaRPr lang="en-US" altLang="ko-KR" dirty="0">
              <a:sym typeface="Wingdings" pitchFamily="2" charset="2"/>
            </a:endParaRPr>
          </a:p>
          <a:p>
            <a:pPr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2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등이 집단지성으로 연합학습을 통해서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1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등이 되고자 하는 것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  <a:sym typeface="Wingdings" pitchFamily="2" charset="2"/>
              </a:rPr>
              <a:t>)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5DE96-179F-C1EB-4593-973114B1FAA2}"/>
              </a:ext>
            </a:extLst>
          </p:cNvPr>
          <p:cNvSpPr txBox="1"/>
          <p:nvPr/>
        </p:nvSpPr>
        <p:spPr>
          <a:xfrm>
            <a:off x="521949" y="1126806"/>
            <a:ext cx="736017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테슬라의 전략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 </a:t>
            </a: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전기차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H/W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버리고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Auto-Poilot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판매하는 것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몇년 후 전기자동차</a:t>
            </a:r>
            <a:r>
              <a:rPr kumimoji="1" lang="ko-KR" altLang="en-US" sz="1600">
                <a:latin typeface="KT font Light" panose="020B0600000101010101" pitchFamily="34" charset="-127"/>
                <a:ea typeface="KT font Light" panose="020B0600000101010101" pitchFamily="34" charset="-127"/>
              </a:rPr>
              <a:t>는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자율주행용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Auto-Pilot 1.0, 2.0, 3.0,...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등등 어떤 것이 들었는냐에 따라 자동차의 가격이 달라질 것</a:t>
            </a:r>
            <a:endParaRPr kumimoji="1" lang="en-US" altLang="ko-KR" sz="1600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Auto-Pilot</a:t>
            </a:r>
            <a:r>
              <a:rPr lang="ko-KR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도</a:t>
            </a:r>
            <a:r>
              <a:rPr lang="en-US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Foundation Model</a:t>
            </a:r>
            <a:r>
              <a:rPr lang="ko-KR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인</a:t>
            </a:r>
            <a:r>
              <a:rPr lang="en-US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LLM</a:t>
            </a:r>
            <a:r>
              <a:rPr lang="ko-KR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이 꼭 필요</a:t>
            </a:r>
            <a:r>
              <a:rPr lang="ko-KR" altLang="en-US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함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ChatGPT+Auto-Pilot</a:t>
            </a:r>
            <a:r>
              <a:rPr lang="ko-KR" altLang="ko-KR" sz="18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으로 테슬라는 무료로 사용하고 싶었던 것</a:t>
            </a:r>
            <a:endParaRPr lang="en-US" altLang="ko-KR" sz="1800"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ko-KR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xAI: TrueGPU+Grok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기반 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Auto-Pilot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개발 필요</a:t>
            </a:r>
            <a:endParaRPr kumimoji="1" lang="en-US" altLang="ko-KR" sz="1600"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>
              <a:defRPr/>
            </a:pPr>
            <a:r>
              <a:rPr lang="en-US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(2</a:t>
            </a:r>
            <a:r>
              <a:rPr lang="ko-KR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등 </a:t>
            </a:r>
            <a:r>
              <a:rPr lang="en-US" altLang="ko-KR" kern="100"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H-</a:t>
            </a:r>
            <a:r>
              <a:rPr lang="ko-KR" altLang="en-US" kern="100"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사들은</a:t>
            </a:r>
            <a:r>
              <a:rPr lang="en-US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)</a:t>
            </a:r>
          </a:p>
          <a:p>
            <a:pPr marL="285750" indent="-150813">
              <a:buFont typeface="Arial" panose="020B0604020202020204" pitchFamily="34" charset="0"/>
              <a:buChar char="•"/>
              <a:defRPr/>
            </a:pPr>
            <a:r>
              <a:rPr lang="en-US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Auto-pilot </a:t>
            </a:r>
            <a:r>
              <a:rPr lang="ko-KR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공개해서</a:t>
            </a:r>
            <a:r>
              <a:rPr lang="en-US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1</a:t>
            </a:r>
            <a:r>
              <a:rPr lang="ko-KR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등이 되는 전략</a:t>
            </a:r>
            <a:endParaRPr lang="en-US" altLang="ko-KR" kern="100"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>
              <a:buFont typeface="Arial" panose="020B0604020202020204" pitchFamily="34" charset="0"/>
              <a:buChar char="•"/>
              <a:defRPr/>
            </a:pPr>
            <a:r>
              <a:rPr lang="ko-KR" altLang="en-US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집단지성형 </a:t>
            </a:r>
            <a:r>
              <a:rPr lang="ko-KR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전이학습과 연합학습</a:t>
            </a:r>
            <a:r>
              <a:rPr lang="ko-KR" altLang="en-US" kern="100"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으로</a:t>
            </a:r>
            <a:endParaRPr lang="en-US" altLang="ko-KR" kern="100"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134937">
              <a:defRPr/>
            </a:pPr>
            <a:endParaRPr lang="ko-KR" altLang="ko-KR" sz="1800" kern="100">
              <a:effectLst/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en-US" altLang="ko-KR" sz="1600" kern="100"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DeeSeek</a:t>
            </a:r>
            <a:r>
              <a:rPr lang="ko-KR" altLang="en-US" sz="1600" kern="100"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는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)</a:t>
            </a:r>
          </a:p>
          <a:p>
            <a:pPr marL="285750" indent="-150813">
              <a:buFont typeface="Arial" panose="020B0604020202020204" pitchFamily="34" charset="0"/>
              <a:buChar char="•"/>
              <a:defRPr/>
            </a:pP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기본 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 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모델이 공개되어 있기 때문에 각각의 회사나 전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-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세계 나라들은 각기 특화된 추가 언어 및 특성 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DataSet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을 이용 </a:t>
            </a:r>
            <a:endParaRPr lang="en-US" altLang="ko-KR" sz="1600" kern="100">
              <a:effectLst/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>
              <a:buFont typeface="Arial" panose="020B0604020202020204" pitchFamily="34" charset="0"/>
              <a:buChar char="•"/>
              <a:defRPr/>
            </a:pP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전이학습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(Transfer Learning)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을 분산해서 하고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전이학습이 완료된 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</a:t>
            </a:r>
            <a:r>
              <a:rPr lang="ko-KR" altLang="en-US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특화모델들을 공유</a:t>
            </a:r>
            <a:r>
              <a:rPr lang="en-US" altLang="ko-KR" sz="16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</a:t>
            </a:r>
          </a:p>
          <a:p>
            <a:pPr marL="285750" indent="-150813">
              <a:buFont typeface="Arial" panose="020B0604020202020204" pitchFamily="34" charset="0"/>
              <a:buChar char="•"/>
              <a:defRPr/>
            </a:pPr>
            <a:r>
              <a:rPr lang="ko-KR" altLang="en-US" sz="1600" kern="100">
                <a:solidFill>
                  <a:schemeClr val="accent2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이것들을 </a:t>
            </a:r>
            <a:r>
              <a:rPr lang="ko-KR" altLang="en-US" sz="1600" kern="1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하나로 </a:t>
            </a:r>
            <a:r>
              <a:rPr lang="ko-KR" altLang="en-US" sz="1600" kern="100">
                <a:solidFill>
                  <a:schemeClr val="accent2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다 합치면 </a:t>
            </a:r>
            <a:r>
              <a:rPr lang="en-US" altLang="ko-KR" sz="1600" kern="100">
                <a:solidFill>
                  <a:schemeClr val="accent2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ChatGPT</a:t>
            </a:r>
            <a:r>
              <a:rPr lang="ko-KR" altLang="en-US" sz="1600" kern="100">
                <a:solidFill>
                  <a:schemeClr val="accent2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보다 더 뛰어난 </a:t>
            </a:r>
            <a:r>
              <a:rPr lang="en-US" altLang="ko-KR" sz="1600" kern="100">
                <a:solidFill>
                  <a:schemeClr val="accent2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 </a:t>
            </a:r>
            <a:r>
              <a:rPr lang="ko-KR" altLang="en-US" sz="1600" kern="100">
                <a:solidFill>
                  <a:schemeClr val="accent2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연합모델이 되는 것임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pic>
        <p:nvPicPr>
          <p:cNvPr id="5" name="Drawing 0">
            <a:extLst>
              <a:ext uri="{FF2B5EF4-FFF2-40B4-BE49-F238E27FC236}">
                <a16:creationId xmlns:a16="http://schemas.microsoft.com/office/drawing/2014/main" id="{E9A54950-233E-9AFE-4964-7FD6F827254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56221" y="2267687"/>
            <a:ext cx="3916841" cy="275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9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FB8B2-5300-F547-5E70-473D416BEA1E}"/>
              </a:ext>
            </a:extLst>
          </p:cNvPr>
          <p:cNvSpPr txBox="1"/>
          <p:nvPr/>
        </p:nvSpPr>
        <p:spPr>
          <a:xfrm>
            <a:off x="521949" y="37107"/>
            <a:ext cx="11351113" cy="7347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itchFamily="2" charset="2"/>
              </a:rPr>
              <a:t>사전지식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연합학습</a:t>
            </a:r>
            <a:r>
              <a:rPr lang="en-US" altLang="ko-KR" dirty="0">
                <a:sym typeface="Wingdings" pitchFamily="2" charset="2"/>
              </a:rPr>
              <a:t>(Federated Learning)</a:t>
            </a:r>
            <a:r>
              <a:rPr lang="ko-KR" altLang="en-US" dirty="0">
                <a:sym typeface="Wingdings" pitchFamily="2" charset="2"/>
              </a:rPr>
              <a:t>의 예</a:t>
            </a:r>
            <a:r>
              <a:rPr lang="en-US" altLang="ko-KR" dirty="0">
                <a:sym typeface="Wingdings" pitchFamily="2" charset="2"/>
              </a:rPr>
              <a:t>#1: H</a:t>
            </a:r>
            <a:r>
              <a:rPr lang="ko-KR" altLang="en-US" dirty="0">
                <a:sym typeface="Wingdings" pitchFamily="2" charset="2"/>
              </a:rPr>
              <a:t>사 </a:t>
            </a:r>
            <a:r>
              <a:rPr lang="en-US" altLang="ko-KR" dirty="0">
                <a:sym typeface="Wingdings" pitchFamily="2" charset="2"/>
              </a:rPr>
              <a:t>Auto-Pilot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(2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등이 오픈소스로 배포 및 연합학습으로 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1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등이 될 수 있는 것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,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 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Windows vs. Linux)</a:t>
            </a:r>
          </a:p>
        </p:txBody>
      </p:sp>
      <p:pic>
        <p:nvPicPr>
          <p:cNvPr id="7" name="Picture 2" descr="쌍용차 전 모델 1년간 월 1만원으로 구매 가능 - 교통뉴스">
            <a:extLst>
              <a:ext uri="{FF2B5EF4-FFF2-40B4-BE49-F238E27FC236}">
                <a16:creationId xmlns:a16="http://schemas.microsoft.com/office/drawing/2014/main" id="{402B37F9-1656-DEAE-D1E7-FF28E16E9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651" y="1940935"/>
            <a:ext cx="975360" cy="5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2.4GHz 메탈바디 트레일러 트럭 무선조종 RC (화이트) - 74,800원 | 택티컬아웃도어 넷피엑스">
            <a:extLst>
              <a:ext uri="{FF2B5EF4-FFF2-40B4-BE49-F238E27FC236}">
                <a16:creationId xmlns:a16="http://schemas.microsoft.com/office/drawing/2014/main" id="{1BADA388-F847-6BE8-A62D-81D801A9D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3200" y="1819260"/>
            <a:ext cx="887755" cy="8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전차 - 위키백과, 우리 모두의 백과사전">
            <a:extLst>
              <a:ext uri="{FF2B5EF4-FFF2-40B4-BE49-F238E27FC236}">
                <a16:creationId xmlns:a16="http://schemas.microsoft.com/office/drawing/2014/main" id="{F90C2046-59E0-045B-CE7B-DBF76B2F4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492" y="4383219"/>
            <a:ext cx="864625" cy="5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10,000 + 무료 중장비 &amp; 장비 이미지 - Pixabay">
            <a:extLst>
              <a:ext uri="{FF2B5EF4-FFF2-40B4-BE49-F238E27FC236}">
                <a16:creationId xmlns:a16="http://schemas.microsoft.com/office/drawing/2014/main" id="{73A0CE2D-8EE7-C547-1412-DB48C582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520" y="4446757"/>
            <a:ext cx="929484" cy="5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AC4DF6-8003-34CC-EED3-0E43D12E65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738" y="892112"/>
            <a:ext cx="1763978" cy="12413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6EA8E90-642B-A640-D806-73409127DF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738" y="2351389"/>
            <a:ext cx="1763978" cy="124131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E7B3945-A448-77E6-F62B-19CBEAE0B6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738" y="3726197"/>
            <a:ext cx="1763978" cy="12413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32A0C85-F3C0-EDF7-FC28-3E2E3CEB7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738" y="5101005"/>
            <a:ext cx="1763978" cy="12413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242438E-B719-8E72-4196-049A9B652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347" y="958393"/>
            <a:ext cx="1761911" cy="1235472"/>
          </a:xfrm>
          <a:prstGeom prst="rect">
            <a:avLst/>
          </a:prstGeom>
        </p:spPr>
      </p:pic>
      <p:pic>
        <p:nvPicPr>
          <p:cNvPr id="16" name="Picture 12" descr="DeepSeek Logo Free Download SVG, PNG... · LobeHub">
            <a:extLst>
              <a:ext uri="{FF2B5EF4-FFF2-40B4-BE49-F238E27FC236}">
                <a16:creationId xmlns:a16="http://schemas.microsoft.com/office/drawing/2014/main" id="{867F20FE-08B2-DD39-07B5-ACAEA7D0E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2" y="1801807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8C09F-17AC-5640-C152-3F3CA5C0D1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346" y="2453188"/>
            <a:ext cx="1761911" cy="1235472"/>
          </a:xfrm>
          <a:prstGeom prst="rect">
            <a:avLst/>
          </a:prstGeom>
        </p:spPr>
      </p:pic>
      <p:pic>
        <p:nvPicPr>
          <p:cNvPr id="18" name="Picture 12" descr="DeepSeek Logo Free Download SVG, PNG... · LobeHub">
            <a:extLst>
              <a:ext uri="{FF2B5EF4-FFF2-40B4-BE49-F238E27FC236}">
                <a16:creationId xmlns:a16="http://schemas.microsoft.com/office/drawing/2014/main" id="{143E5A70-726A-D677-0089-CF182DAF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3296602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FBE39C5-A301-303D-2C40-5059723519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346" y="3798324"/>
            <a:ext cx="1761911" cy="1235472"/>
          </a:xfrm>
          <a:prstGeom prst="rect">
            <a:avLst/>
          </a:prstGeom>
        </p:spPr>
      </p:pic>
      <p:pic>
        <p:nvPicPr>
          <p:cNvPr id="20" name="Picture 12" descr="DeepSeek Logo Free Download SVG, PNG... · LobeHub">
            <a:extLst>
              <a:ext uri="{FF2B5EF4-FFF2-40B4-BE49-F238E27FC236}">
                <a16:creationId xmlns:a16="http://schemas.microsoft.com/office/drawing/2014/main" id="{546A2BFA-3E0E-5F30-3760-3D1E944A7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4641738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BA4D1A9-E47D-4DBF-09C5-57EE1E2E94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4346" y="5136308"/>
            <a:ext cx="1761911" cy="1235472"/>
          </a:xfrm>
          <a:prstGeom prst="rect">
            <a:avLst/>
          </a:prstGeom>
        </p:spPr>
      </p:pic>
      <p:pic>
        <p:nvPicPr>
          <p:cNvPr id="22" name="Picture 12" descr="DeepSeek Logo Free Download SVG, PNG... · LobeHub">
            <a:extLst>
              <a:ext uri="{FF2B5EF4-FFF2-40B4-BE49-F238E27FC236}">
                <a16:creationId xmlns:a16="http://schemas.microsoft.com/office/drawing/2014/main" id="{8656E535-6959-B9C1-9975-7B691A6A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301" y="6047099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U자형 화살표[U] 22">
            <a:extLst>
              <a:ext uri="{FF2B5EF4-FFF2-40B4-BE49-F238E27FC236}">
                <a16:creationId xmlns:a16="http://schemas.microsoft.com/office/drawing/2014/main" id="{B1A4B69C-1769-B858-E8D1-9023C48B56CC}"/>
              </a:ext>
            </a:extLst>
          </p:cNvPr>
          <p:cNvSpPr/>
          <p:nvPr/>
        </p:nvSpPr>
        <p:spPr>
          <a:xfrm flipH="1">
            <a:off x="2009039" y="814292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4" name="U자형 화살표[U] 23">
            <a:extLst>
              <a:ext uri="{FF2B5EF4-FFF2-40B4-BE49-F238E27FC236}">
                <a16:creationId xmlns:a16="http://schemas.microsoft.com/office/drawing/2014/main" id="{4DB45342-DB34-204A-3388-BCC33B265F23}"/>
              </a:ext>
            </a:extLst>
          </p:cNvPr>
          <p:cNvSpPr/>
          <p:nvPr/>
        </p:nvSpPr>
        <p:spPr>
          <a:xfrm flipH="1">
            <a:off x="2009039" y="2140674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5" name="U자형 화살표[U] 24">
            <a:extLst>
              <a:ext uri="{FF2B5EF4-FFF2-40B4-BE49-F238E27FC236}">
                <a16:creationId xmlns:a16="http://schemas.microsoft.com/office/drawing/2014/main" id="{383B71C4-8498-2C7D-75F6-FF7DBD5AFE64}"/>
              </a:ext>
            </a:extLst>
          </p:cNvPr>
          <p:cNvSpPr/>
          <p:nvPr/>
        </p:nvSpPr>
        <p:spPr>
          <a:xfrm flipH="1">
            <a:off x="2036469" y="3592282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6" name="U자형 화살표[U] 25">
            <a:extLst>
              <a:ext uri="{FF2B5EF4-FFF2-40B4-BE49-F238E27FC236}">
                <a16:creationId xmlns:a16="http://schemas.microsoft.com/office/drawing/2014/main" id="{675EF7D3-B8A5-E6D1-309C-42FFCFB54313}"/>
              </a:ext>
            </a:extLst>
          </p:cNvPr>
          <p:cNvSpPr/>
          <p:nvPr/>
        </p:nvSpPr>
        <p:spPr>
          <a:xfrm flipH="1">
            <a:off x="2009039" y="4974759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7" name="오른쪽 화살표[R] 26">
            <a:extLst>
              <a:ext uri="{FF2B5EF4-FFF2-40B4-BE49-F238E27FC236}">
                <a16:creationId xmlns:a16="http://schemas.microsoft.com/office/drawing/2014/main" id="{6D96D8F7-B53D-7D0D-0911-9B0069F3C8B7}"/>
              </a:ext>
            </a:extLst>
          </p:cNvPr>
          <p:cNvSpPr/>
          <p:nvPr/>
        </p:nvSpPr>
        <p:spPr>
          <a:xfrm>
            <a:off x="3256517" y="1467149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오른쪽 화살표[R] 27">
            <a:extLst>
              <a:ext uri="{FF2B5EF4-FFF2-40B4-BE49-F238E27FC236}">
                <a16:creationId xmlns:a16="http://schemas.microsoft.com/office/drawing/2014/main" id="{8C3A6F84-950D-AC2B-3442-96B8F2B22E80}"/>
              </a:ext>
            </a:extLst>
          </p:cNvPr>
          <p:cNvSpPr/>
          <p:nvPr/>
        </p:nvSpPr>
        <p:spPr>
          <a:xfrm>
            <a:off x="3269838" y="2796606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오른쪽 화살표[R] 28">
            <a:extLst>
              <a:ext uri="{FF2B5EF4-FFF2-40B4-BE49-F238E27FC236}">
                <a16:creationId xmlns:a16="http://schemas.microsoft.com/office/drawing/2014/main" id="{3D81D885-170F-A016-3F12-A702786D83B1}"/>
              </a:ext>
            </a:extLst>
          </p:cNvPr>
          <p:cNvSpPr/>
          <p:nvPr/>
        </p:nvSpPr>
        <p:spPr>
          <a:xfrm>
            <a:off x="3230589" y="4125206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오른쪽 화살표[R] 29">
            <a:extLst>
              <a:ext uri="{FF2B5EF4-FFF2-40B4-BE49-F238E27FC236}">
                <a16:creationId xmlns:a16="http://schemas.microsoft.com/office/drawing/2014/main" id="{D87BA715-059B-56D0-62FC-7BF10B858E23}"/>
              </a:ext>
            </a:extLst>
          </p:cNvPr>
          <p:cNvSpPr/>
          <p:nvPr/>
        </p:nvSpPr>
        <p:spPr>
          <a:xfrm>
            <a:off x="3256517" y="5577146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D81EC65-497C-6AC0-A66B-E9F9C89E54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6477" y="2533822"/>
            <a:ext cx="2681674" cy="1880420"/>
          </a:xfrm>
          <a:prstGeom prst="rect">
            <a:avLst/>
          </a:prstGeom>
        </p:spPr>
      </p:pic>
      <p:pic>
        <p:nvPicPr>
          <p:cNvPr id="32" name="Picture 12" descr="DeepSeek Logo Free Download SVG, PNG... · LobeHub">
            <a:extLst>
              <a:ext uri="{FF2B5EF4-FFF2-40B4-BE49-F238E27FC236}">
                <a16:creationId xmlns:a16="http://schemas.microsoft.com/office/drawing/2014/main" id="{D1ED1644-842F-B03F-FBDE-6CED4EF67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885" y="2832228"/>
            <a:ext cx="495841" cy="49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오른쪽 화살표[R] 32">
            <a:extLst>
              <a:ext uri="{FF2B5EF4-FFF2-40B4-BE49-F238E27FC236}">
                <a16:creationId xmlns:a16="http://schemas.microsoft.com/office/drawing/2014/main" id="{22DB8384-7413-33EE-852C-8094D8D20D53}"/>
              </a:ext>
            </a:extLst>
          </p:cNvPr>
          <p:cNvSpPr/>
          <p:nvPr/>
        </p:nvSpPr>
        <p:spPr>
          <a:xfrm rot="1305498">
            <a:off x="6755075" y="1849087"/>
            <a:ext cx="149521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4" name="오른쪽 화살표[R] 33">
            <a:extLst>
              <a:ext uri="{FF2B5EF4-FFF2-40B4-BE49-F238E27FC236}">
                <a16:creationId xmlns:a16="http://schemas.microsoft.com/office/drawing/2014/main" id="{38021B43-F432-80E8-E974-E887FB2DD852}"/>
              </a:ext>
            </a:extLst>
          </p:cNvPr>
          <p:cNvSpPr/>
          <p:nvPr/>
        </p:nvSpPr>
        <p:spPr>
          <a:xfrm>
            <a:off x="7133437" y="3052602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DC5C156D-54D9-C42D-C364-04C08B30BA6D}"/>
              </a:ext>
            </a:extLst>
          </p:cNvPr>
          <p:cNvSpPr/>
          <p:nvPr/>
        </p:nvSpPr>
        <p:spPr>
          <a:xfrm>
            <a:off x="7125881" y="4378180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558790EF-7160-C62E-E874-67F680E59B02}"/>
              </a:ext>
            </a:extLst>
          </p:cNvPr>
          <p:cNvSpPr/>
          <p:nvPr/>
        </p:nvSpPr>
        <p:spPr>
          <a:xfrm rot="19473080">
            <a:off x="6873511" y="5640077"/>
            <a:ext cx="149521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7" name="더하기 36">
            <a:extLst>
              <a:ext uri="{FF2B5EF4-FFF2-40B4-BE49-F238E27FC236}">
                <a16:creationId xmlns:a16="http://schemas.microsoft.com/office/drawing/2014/main" id="{4FC7A156-832E-4F85-46DD-696A0FF9F46E}"/>
              </a:ext>
            </a:extLst>
          </p:cNvPr>
          <p:cNvSpPr/>
          <p:nvPr/>
        </p:nvSpPr>
        <p:spPr>
          <a:xfrm>
            <a:off x="7911159" y="3690850"/>
            <a:ext cx="453300" cy="41248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더하기 37">
            <a:extLst>
              <a:ext uri="{FF2B5EF4-FFF2-40B4-BE49-F238E27FC236}">
                <a16:creationId xmlns:a16="http://schemas.microsoft.com/office/drawing/2014/main" id="{8A537FFB-461D-4140-E4C4-9E0E5AB6BC72}"/>
              </a:ext>
            </a:extLst>
          </p:cNvPr>
          <p:cNvSpPr/>
          <p:nvPr/>
        </p:nvSpPr>
        <p:spPr>
          <a:xfrm>
            <a:off x="7899337" y="2489477"/>
            <a:ext cx="453300" cy="41248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9" name="더하기 38">
            <a:extLst>
              <a:ext uri="{FF2B5EF4-FFF2-40B4-BE49-F238E27FC236}">
                <a16:creationId xmlns:a16="http://schemas.microsoft.com/office/drawing/2014/main" id="{7A57041A-DD46-ED1A-821D-5CC5F9F44423}"/>
              </a:ext>
            </a:extLst>
          </p:cNvPr>
          <p:cNvSpPr/>
          <p:nvPr/>
        </p:nvSpPr>
        <p:spPr>
          <a:xfrm>
            <a:off x="7918727" y="4779844"/>
            <a:ext cx="453300" cy="412483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D8E0EB6E-2913-03CD-69C7-E3FEE9E6A495}"/>
              </a:ext>
            </a:extLst>
          </p:cNvPr>
          <p:cNvCxnSpPr/>
          <p:nvPr/>
        </p:nvCxnSpPr>
        <p:spPr>
          <a:xfrm>
            <a:off x="288758" y="6570844"/>
            <a:ext cx="1132893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[R] 40">
            <a:extLst>
              <a:ext uri="{FF2B5EF4-FFF2-40B4-BE49-F238E27FC236}">
                <a16:creationId xmlns:a16="http://schemas.microsoft.com/office/drawing/2014/main" id="{F7913563-547D-B78F-F4E0-44D96608DEBF}"/>
              </a:ext>
            </a:extLst>
          </p:cNvPr>
          <p:cNvCxnSpPr/>
          <p:nvPr/>
        </p:nvCxnSpPr>
        <p:spPr>
          <a:xfrm>
            <a:off x="288758" y="6392042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4E6DEDC3-36E8-CC99-FF79-46FBF628B193}"/>
              </a:ext>
            </a:extLst>
          </p:cNvPr>
          <p:cNvCxnSpPr/>
          <p:nvPr/>
        </p:nvCxnSpPr>
        <p:spPr>
          <a:xfrm>
            <a:off x="1700464" y="6400061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10DAD2D3-E21E-DB27-1D5F-1FC8E7B7C862}"/>
              </a:ext>
            </a:extLst>
          </p:cNvPr>
          <p:cNvCxnSpPr/>
          <p:nvPr/>
        </p:nvCxnSpPr>
        <p:spPr>
          <a:xfrm>
            <a:off x="8675375" y="6400061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>
            <a:extLst>
              <a:ext uri="{FF2B5EF4-FFF2-40B4-BE49-F238E27FC236}">
                <a16:creationId xmlns:a16="http://schemas.microsoft.com/office/drawing/2014/main" id="{27E76D21-C2FD-BC5A-5DA9-266E44333742}"/>
              </a:ext>
            </a:extLst>
          </p:cNvPr>
          <p:cNvCxnSpPr>
            <a:cxnSpLocks/>
          </p:cNvCxnSpPr>
          <p:nvPr/>
        </p:nvCxnSpPr>
        <p:spPr>
          <a:xfrm>
            <a:off x="11601560" y="6420082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9A9ACA-63E6-532F-E406-EAB59073573A}"/>
              </a:ext>
            </a:extLst>
          </p:cNvPr>
          <p:cNvSpPr txBox="1"/>
          <p:nvPr/>
        </p:nvSpPr>
        <p:spPr>
          <a:xfrm>
            <a:off x="4772893" y="6542371"/>
            <a:ext cx="1523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전이학습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07CB0E-5953-E76C-80D2-140ED9DAAC85}"/>
              </a:ext>
            </a:extLst>
          </p:cNvPr>
          <p:cNvSpPr txBox="1"/>
          <p:nvPr/>
        </p:nvSpPr>
        <p:spPr>
          <a:xfrm>
            <a:off x="8775596" y="6593921"/>
            <a:ext cx="242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연합학습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pic>
        <p:nvPicPr>
          <p:cNvPr id="48" name="Picture 12" descr="DeepSeek Logo Free Download SVG, PNG... · LobeHub">
            <a:extLst>
              <a:ext uri="{FF2B5EF4-FFF2-40B4-BE49-F238E27FC236}">
                <a16:creationId xmlns:a16="http://schemas.microsoft.com/office/drawing/2014/main" id="{07F6942E-3270-8920-DF5F-59F49801E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78" y="2845797"/>
            <a:ext cx="495841" cy="49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DeepSeek Logo Free Download SVG, PNG... · LobeHub">
            <a:extLst>
              <a:ext uri="{FF2B5EF4-FFF2-40B4-BE49-F238E27FC236}">
                <a16:creationId xmlns:a16="http://schemas.microsoft.com/office/drawing/2014/main" id="{DABDA119-66BF-8DEA-4396-FB90FAA9F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4936" y="3611402"/>
            <a:ext cx="460790" cy="46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2" descr="DeepSeek Logo Free Download SVG, PNG... · LobeHub">
            <a:extLst>
              <a:ext uri="{FF2B5EF4-FFF2-40B4-BE49-F238E27FC236}">
                <a16:creationId xmlns:a16="http://schemas.microsoft.com/office/drawing/2014/main" id="{449982E7-8FA6-61F7-F4BD-4133C5ADD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522" y="3630827"/>
            <a:ext cx="502597" cy="5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쌍용차 전 모델 1년간 월 1만원으로 구매 가능 - 교통뉴스">
            <a:extLst>
              <a:ext uri="{FF2B5EF4-FFF2-40B4-BE49-F238E27FC236}">
                <a16:creationId xmlns:a16="http://schemas.microsoft.com/office/drawing/2014/main" id="{9B0D6BE1-C2F3-9097-7C4E-FB66274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24" y="1218198"/>
            <a:ext cx="975360" cy="5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2.4GHz 메탈바디 트레일러 트럭 무선조종 RC (화이트) - 74,800원 | 택티컬아웃도어 넷피엑스">
            <a:extLst>
              <a:ext uri="{FF2B5EF4-FFF2-40B4-BE49-F238E27FC236}">
                <a16:creationId xmlns:a16="http://schemas.microsoft.com/office/drawing/2014/main" id="{5F86554D-18B8-4B36-EFD4-F5D1252C3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685" y="2534353"/>
            <a:ext cx="887755" cy="887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6" descr="전차 - 위키백과, 우리 모두의 백과사전">
            <a:extLst>
              <a:ext uri="{FF2B5EF4-FFF2-40B4-BE49-F238E27FC236}">
                <a16:creationId xmlns:a16="http://schemas.microsoft.com/office/drawing/2014/main" id="{A37CD9AE-A44B-CA87-EA4F-B67BA746C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083" y="4047985"/>
            <a:ext cx="864625" cy="573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8" descr="10,000 + 무료 중장비 &amp; 장비 이미지 - Pixabay">
            <a:extLst>
              <a:ext uri="{FF2B5EF4-FFF2-40B4-BE49-F238E27FC236}">
                <a16:creationId xmlns:a16="http://schemas.microsoft.com/office/drawing/2014/main" id="{D635AD06-B3B9-828F-5357-6EFF45961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738" y="5490563"/>
            <a:ext cx="929484" cy="50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D657B1E-5FD6-8D4D-10BB-1AD7947FF305}"/>
              </a:ext>
            </a:extLst>
          </p:cNvPr>
          <p:cNvSpPr txBox="1"/>
          <p:nvPr/>
        </p:nvSpPr>
        <p:spPr>
          <a:xfrm>
            <a:off x="9399641" y="4991361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K-Auto-Pilot</a:t>
            </a:r>
          </a:p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</a:p>
        </p:txBody>
      </p:sp>
      <p:pic>
        <p:nvPicPr>
          <p:cNvPr id="56" name="Picture 2" descr="쌍용차 전 모델 1년간 월 1만원으로 구매 가능 - 교통뉴스">
            <a:extLst>
              <a:ext uri="{FF2B5EF4-FFF2-40B4-BE49-F238E27FC236}">
                <a16:creationId xmlns:a16="http://schemas.microsoft.com/office/drawing/2014/main" id="{1315CC4A-60B6-741F-6801-8DAD9BDEA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35" y="1035242"/>
            <a:ext cx="975360" cy="56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4" descr="2.4GHz 메탈바디 트레일러 트럭 무선조종 RC (화이트) - 74,800원 | 택티컬아웃도어 넷피엑스">
            <a:extLst>
              <a:ext uri="{FF2B5EF4-FFF2-40B4-BE49-F238E27FC236}">
                <a16:creationId xmlns:a16="http://schemas.microsoft.com/office/drawing/2014/main" id="{1FDBFE04-2654-318E-80B4-D3A37BF53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70" b="17223"/>
          <a:stretch/>
        </p:blipFill>
        <p:spPr bwMode="auto">
          <a:xfrm>
            <a:off x="5159157" y="2550715"/>
            <a:ext cx="887755" cy="55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전차 - 위키백과, 우리 모두의 백과사전">
            <a:extLst>
              <a:ext uri="{FF2B5EF4-FFF2-40B4-BE49-F238E27FC236}">
                <a16:creationId xmlns:a16="http://schemas.microsoft.com/office/drawing/2014/main" id="{673F4306-1285-5CA0-540A-B6277DD3F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15" y="3887579"/>
            <a:ext cx="710940" cy="471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8" descr="10,000 + 무료 중장비 &amp; 장비 이미지 - Pixabay">
            <a:extLst>
              <a:ext uri="{FF2B5EF4-FFF2-40B4-BE49-F238E27FC236}">
                <a16:creationId xmlns:a16="http://schemas.microsoft.com/office/drawing/2014/main" id="{D5AFAD82-1141-3A45-3369-76EA275B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100" y="5276320"/>
            <a:ext cx="702642" cy="38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535DAD0-2EAF-B110-AC68-3B438310F293}"/>
              </a:ext>
            </a:extLst>
          </p:cNvPr>
          <p:cNvSpPr txBox="1"/>
          <p:nvPr/>
        </p:nvSpPr>
        <p:spPr>
          <a:xfrm>
            <a:off x="-198482" y="6577251"/>
            <a:ext cx="242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분산학습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1424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8FC0B2-2EE5-9E4A-08D1-C1B33E8F9BC7}"/>
              </a:ext>
            </a:extLst>
          </p:cNvPr>
          <p:cNvSpPr txBox="1"/>
          <p:nvPr/>
        </p:nvSpPr>
        <p:spPr>
          <a:xfrm>
            <a:off x="521949" y="149401"/>
            <a:ext cx="11351113" cy="7347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itchFamily="2" charset="2"/>
              </a:rPr>
              <a:t>사전지식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연합학습</a:t>
            </a:r>
            <a:r>
              <a:rPr lang="en-US" altLang="ko-KR" dirty="0">
                <a:sym typeface="Wingdings" pitchFamily="2" charset="2"/>
              </a:rPr>
              <a:t>(Federated Learning)</a:t>
            </a:r>
            <a:r>
              <a:rPr lang="ko-KR" altLang="en-US" dirty="0">
                <a:sym typeface="Wingdings" pitchFamily="2" charset="2"/>
              </a:rPr>
              <a:t>의 예</a:t>
            </a:r>
            <a:r>
              <a:rPr lang="en-US" altLang="ko-KR" dirty="0">
                <a:sym typeface="Wingdings" pitchFamily="2" charset="2"/>
              </a:rPr>
              <a:t>#2: </a:t>
            </a:r>
            <a:r>
              <a:rPr lang="ko-KR" altLang="en-US" dirty="0">
                <a:sym typeface="Wingdings" pitchFamily="2" charset="2"/>
              </a:rPr>
              <a:t>알로하 오픈소스 로봇</a:t>
            </a:r>
            <a:endParaRPr lang="en-US" altLang="ko-KR" dirty="0"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스텐포드대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-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구글딥마인드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: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 알로하 오픈소스 로봇 프로젝트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)</a:t>
            </a:r>
          </a:p>
        </p:txBody>
      </p:sp>
      <p:pic>
        <p:nvPicPr>
          <p:cNvPr id="3" name="Drawing 0">
            <a:extLst>
              <a:ext uri="{FF2B5EF4-FFF2-40B4-BE49-F238E27FC236}">
                <a16:creationId xmlns:a16="http://schemas.microsoft.com/office/drawing/2014/main" id="{D57517BF-0E3A-A5BC-9E33-808CBEB1E4E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4161" y="1359251"/>
            <a:ext cx="5481839" cy="4752791"/>
          </a:xfrm>
          <a:prstGeom prst="rect">
            <a:avLst/>
          </a:prstGeom>
        </p:spPr>
      </p:pic>
      <p:pic>
        <p:nvPicPr>
          <p:cNvPr id="5" name="Drawing 0">
            <a:extLst>
              <a:ext uri="{FF2B5EF4-FFF2-40B4-BE49-F238E27FC236}">
                <a16:creationId xmlns:a16="http://schemas.microsoft.com/office/drawing/2014/main" id="{D2173A30-CF1C-0CA5-A510-7004EA8D41F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52619" y="1341462"/>
            <a:ext cx="5346349" cy="477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5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II-3. DeepSeek</a:t>
            </a:r>
            <a:r>
              <a:rPr lang="ko-KR" altLang="en-US" dirty="0">
                <a:sym typeface="Wingdings" pitchFamily="2" charset="2"/>
              </a:rPr>
              <a:t> 공개의 진정한 의미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5DE96-179F-C1EB-4593-973114B1FAA2}"/>
              </a:ext>
            </a:extLst>
          </p:cNvPr>
          <p:cNvSpPr txBox="1"/>
          <p:nvPr/>
        </p:nvSpPr>
        <p:spPr>
          <a:xfrm>
            <a:off x="521949" y="1046596"/>
            <a:ext cx="109321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01)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Windows vs. Linux: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왕권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/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독제체계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vs.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민주공화국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그러나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항상 동시에 존재할 것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02)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모든 사람들에게 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80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억 가치가 있는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LLM(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초거대 언어모델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뇌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Brain)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을 공짜로 제공하고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수정도 가능하고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MIT License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에 의해 상업적으로 활용 가능</a:t>
            </a: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03)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 Agent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들의 핵심 뇌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엔진을 무료로 제공한 것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04)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이제 우리는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핵심 기술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개발의 부담에서 벗어나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AI-Agent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서비스 시대로의 전환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본격적으로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 Agent Store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가 생기기 시작할 것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Apple App. Store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처럼</a:t>
            </a:r>
            <a:endParaRPr kumimoji="1" lang="en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05)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개인과 기업들은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 Foundatation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모델에 자신들만의 특화 콘텐츠를 학습시켜 더 똑똑한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수많은 특화지식들을 갖춘 파생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들을 생산 </a:t>
            </a:r>
            <a:endParaRPr kumimoji="1" lang="en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06)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이 변종들을 기업이나 국가들은 지속적으로 이 특화모델들을 병합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(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Merge)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하면서 모든 분야에 더더욱 똑똑한 통합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을 만들어 갈 것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2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등이 오픈소스를 통해 작은 집단지성들이 모여서 큰 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1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등을 추월하는 방법</a:t>
            </a: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07)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미국과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OpenAI ChatGPT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중심인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독재체제로 부터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민주체제로 변화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그러나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2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가지 체제는 동시에 존재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08)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는 초등학교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-&gt;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중학교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-&gt;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고등학교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-&gt;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대학교 교육을받고 최종 졸업한 인제를 전 지구상에 무료로 사용하시도록 풀어놓은 것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기업이나 국가들은 더이상 초등학교부터 대학교까지 많은 시간을 들여 인제를 양성할 필요가 없음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대학졸업한 인제는 기업들이 자기 기업에 특화된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OJT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교육만 수행해 바로 써 먹을 수 있음</a:t>
            </a:r>
            <a:r>
              <a:rPr kumimoji="1" lang="en-US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중국이 이 분야에서만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통해 </a:t>
            </a:r>
            <a:r>
              <a:rPr kumimoji="1" lang="en" altLang="ko-KR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>
                <a:solidFill>
                  <a:schemeClr val="accent1">
                    <a:lumMod val="75000"/>
                  </a:schemeClr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분야에서 인류공영에 이바지 한 것</a:t>
            </a:r>
            <a:endParaRPr kumimoji="1" lang="en-US" altLang="ko-KR" sz="1400">
              <a:solidFill>
                <a:schemeClr val="accent1">
                  <a:lumMod val="75000"/>
                </a:schemeClr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09)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는 </a:t>
            </a:r>
            <a:r>
              <a:rPr kumimoji="1" lang="en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 LLM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시장의 생태계의 리더가 된 것을 의미함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소위말하는 정치적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도덕적 우위에 선 것이라 평가됨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10)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기존 오프소스 </a:t>
            </a:r>
            <a:r>
              <a:rPr kumimoji="1" lang="en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Meta(facebook)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이 </a:t>
            </a:r>
            <a:r>
              <a:rPr kumimoji="1" lang="en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LIama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와는 어떻게 다른 것인가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? </a:t>
            </a:r>
            <a:r>
              <a:rPr kumimoji="1" lang="en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LIama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가 오픈소스이지만 개발을 위해 엄청나 </a:t>
            </a:r>
            <a:r>
              <a:rPr kumimoji="1" lang="en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GPU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를 필요로 하는 것은 </a:t>
            </a:r>
            <a:r>
              <a:rPr kumimoji="1" lang="en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ChatGPT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와 같음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.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 심지어 성능이 </a:t>
            </a:r>
            <a:r>
              <a:rPr kumimoji="1" lang="en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ChatGPT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에 비해 뛰어나지 않았다는 것</a:t>
            </a:r>
            <a:endParaRPr kumimoji="1" lang="en" altLang="ko-KR" sz="1400" b="0" i="0" u="none" strike="noStrike" kern="1200" cap="none" spc="0" normalizeH="0" baseline="0" noProof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II-4. DeepSeek </a:t>
            </a:r>
            <a:r>
              <a:rPr lang="ko-KR" altLang="en-US" dirty="0">
                <a:sym typeface="Wingdings" pitchFamily="2" charset="2"/>
              </a:rPr>
              <a:t>모델공개에 </a:t>
            </a:r>
            <a:r>
              <a:rPr lang="en-US" altLang="ko-KR" dirty="0">
                <a:solidFill>
                  <a:schemeClr val="accent2"/>
                </a:solidFill>
                <a:sym typeface="Wingdings" pitchFamily="2" charset="2"/>
              </a:rPr>
              <a:t>DeepSick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한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곳</a:t>
            </a:r>
            <a:r>
              <a:rPr lang="en-US" altLang="ko-KR" dirty="0">
                <a:sym typeface="Wingdings" pitchFamily="2" charset="2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5DE96-179F-C1EB-4593-973114B1FAA2}"/>
              </a:ext>
            </a:extLst>
          </p:cNvPr>
          <p:cNvSpPr txBox="1"/>
          <p:nvPr/>
        </p:nvSpPr>
        <p:spPr>
          <a:xfrm>
            <a:off x="521950" y="1046596"/>
            <a:ext cx="51088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1)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미국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종주국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이라 엄청난 투자로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패권국이 되겠다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관세장벽 및 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수출금지 정책으로 갑질</a:t>
            </a:r>
            <a:endParaRPr kumimoji="1" lang="en-US" altLang="ko-KR" sz="1600">
              <a:solidFill>
                <a:srgbClr val="252525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타국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타기업들은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Open Source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형태로 갖게되어 미국의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ChatGPT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7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개월 정도 뒤졌었더라고 이제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ChatGPT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딸라갈 수 있다는 희망</a:t>
            </a:r>
            <a:endParaRPr kumimoji="1" lang="en-US" altLang="ko-KR" sz="1600">
              <a:solidFill>
                <a:srgbClr val="252525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미국은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분야에서 기술패권을 누리기 어렵게 된 것</a:t>
            </a:r>
            <a:endParaRPr kumimoji="1" lang="en-US" altLang="ko-KR" sz="1600">
              <a:solidFill>
                <a:srgbClr val="252525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기술분야 도덕적인 해게모니 싸움에서 미국을 중국이 넘어 선 것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미국의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H100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대중국 수출제한 정책으로 하위모델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H800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으로 아래와 같은 성과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는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2,048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개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H800 GPU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사용하여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6,710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억 개의 매개변수</a:t>
            </a:r>
            <a:r>
              <a:rPr kumimoji="1" lang="ko-KR" altLang="en-US" sz="1600">
                <a:latin typeface="KT font Light" panose="020B0600000101010101" pitchFamily="34" charset="-127"/>
                <a:ea typeface="KT font Light" panose="020B0600000101010101" pitchFamily="34" charset="-127"/>
              </a:rPr>
              <a:t>를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가진 </a:t>
            </a:r>
            <a:r>
              <a:rPr kumimoji="1" lang="en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DeepSeek-V3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모델을 훈련하는 데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280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만 </a:t>
            </a:r>
            <a:r>
              <a:rPr kumimoji="1" lang="en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 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시간</a:t>
            </a:r>
            <a:r>
              <a:rPr kumimoji="1" lang="ko-KR" altLang="en-US" sz="1600">
                <a:latin typeface="KT font Light" panose="020B0600000101010101" pitchFamily="34" charset="-127"/>
                <a:ea typeface="KT font Light" panose="020B0600000101010101" pitchFamily="34" charset="-127"/>
              </a:rPr>
              <a:t>을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소모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반면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Meta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는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16,384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개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</a:t>
            </a:r>
            <a:r>
              <a:rPr kumimoji="1" lang="en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H100 GPU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사용하여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4,050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억 개의 매개변수</a:t>
            </a:r>
            <a:r>
              <a:rPr kumimoji="1" lang="ko-KR" altLang="en-US" sz="1600">
                <a:latin typeface="KT font Light" panose="020B0600000101010101" pitchFamily="34" charset="-127"/>
                <a:ea typeface="KT font Light" panose="020B0600000101010101" pitchFamily="34" charset="-127"/>
              </a:rPr>
              <a:t>를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가진 </a:t>
            </a:r>
            <a:r>
              <a:rPr kumimoji="1" lang="en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Llama 3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모델을 훈련하는 데 </a:t>
            </a:r>
            <a:r>
              <a:rPr kumimoji="1" lang="en-US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3,080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만 </a:t>
            </a:r>
            <a:r>
              <a:rPr kumimoji="1" lang="en" altLang="ko-KR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 </a:t>
            </a:r>
            <a:r>
              <a:rPr kumimoji="1" lang="ko-KR" altLang="en-US" sz="160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시간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을 소모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32476-5211-A6D6-3E01-C62594C07F4C}"/>
              </a:ext>
            </a:extLst>
          </p:cNvPr>
          <p:cNvSpPr txBox="1"/>
          <p:nvPr/>
        </p:nvSpPr>
        <p:spPr>
          <a:xfrm>
            <a:off x="6096000" y="1103000"/>
            <a:ext cx="510883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2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 NVIDIA</a:t>
            </a: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우린 너무 잘나가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..</a:t>
            </a:r>
            <a:r>
              <a:rPr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V100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H100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H200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GH200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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Blackwell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들을 만들어내면서 기세 등등</a:t>
            </a:r>
            <a:endParaRPr lang="en-US" altLang="ko-KR" sz="16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ko-KR" sz="16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한국기업들이 </a:t>
            </a:r>
            <a:r>
              <a:rPr kumimoji="1" lang="en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NVIDIA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찾아가 차기버젼 </a:t>
            </a:r>
            <a:r>
              <a:rPr kumimoji="1" lang="en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Blackwell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을 예약으로 사고싶다고 이야기하면 이미 미국기업들이 모든 선주문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예약이 끝났고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너희들에게는 찌끄러기 몇개 줄께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!!!. 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심지어 선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입금을 해야하지 않을까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? </a:t>
            </a:r>
            <a:r>
              <a:rPr kumimoji="1" lang="ko-KR" altLang="en-US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하면서</a:t>
            </a:r>
            <a:r>
              <a:rPr kumimoji="1" lang="en-US" altLang="ko-KR" sz="16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...</a:t>
            </a: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ChatGPT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가 학습에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1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억달라 들었다면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DeekSeek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는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600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백만달러 소모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구축 단가가 즉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1/10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도 않되는 가격으로 만들어진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가 성능은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ChatGPT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와 비슷함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그만큼 저렴한 비용으로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모델을 만드는것이 가능해지면서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NVIDIA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거품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논란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혹시 </a:t>
            </a:r>
            <a:r>
              <a:rPr kumimoji="1" lang="en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많이 팔기 위해 </a:t>
            </a:r>
            <a:r>
              <a:rPr kumimoji="1" lang="en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NVIDIA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는 혹시 병렬처리 라이브러리인 </a:t>
            </a:r>
            <a:r>
              <a:rPr kumimoji="1" lang="en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CUDA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최적화하지 않은 것 아닌가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?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라는 강한 의심을 받기에도 충분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6952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II-4. DeepSeek </a:t>
            </a:r>
            <a:r>
              <a:rPr lang="ko-KR" altLang="en-US" dirty="0">
                <a:sym typeface="Wingdings" pitchFamily="2" charset="2"/>
              </a:rPr>
              <a:t>모델공개에 </a:t>
            </a:r>
            <a:r>
              <a:rPr lang="en-US" altLang="ko-KR" dirty="0">
                <a:solidFill>
                  <a:schemeClr val="accent2"/>
                </a:solidFill>
                <a:sym typeface="Wingdings" pitchFamily="2" charset="2"/>
              </a:rPr>
              <a:t>DeepSick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한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곳</a:t>
            </a:r>
            <a:r>
              <a:rPr lang="en-US" altLang="ko-KR" dirty="0">
                <a:sym typeface="Wingdings" pitchFamily="2" charset="2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5DE96-179F-C1EB-4593-973114B1FAA2}"/>
              </a:ext>
            </a:extLst>
          </p:cNvPr>
          <p:cNvSpPr txBox="1"/>
          <p:nvPr/>
        </p:nvSpPr>
        <p:spPr>
          <a:xfrm>
            <a:off x="521950" y="1046596"/>
            <a:ext cx="510883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3)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OpenAI-ChatGPT</a:t>
            </a: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처음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OpenAI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는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Open Source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타겟으로 모델을 만드는 것 지향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무슨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이유인지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Close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로 변경하여 상업화했고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사용자들에게 엄청난 비용을 받고 있음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아마도 그것은 수 많은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사용해야 하는 비용때문에 어쩔 수 없이 상업화를 한 것으로 추정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그런 후 기술우위성 자랑질을 하면서 너희들을 이제 우리를 따라올 수 없다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너희는 그저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API Key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얻어서 사용료를 지불하면 될 것이다라고 떠든 것이다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</a:p>
          <a:p>
            <a:pPr marL="285750" marR="0" lvl="0" indent="-150813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우리는 당신들의 영원한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Foundation Model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될 것이고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너희는 우리의 영원한 노예가 될 것이다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32476-5211-A6D6-3E01-C62594C07F4C}"/>
              </a:ext>
            </a:extLst>
          </p:cNvPr>
          <p:cNvSpPr txBox="1"/>
          <p:nvPr/>
        </p:nvSpPr>
        <p:spPr>
          <a:xfrm>
            <a:off x="6096000" y="1103000"/>
            <a:ext cx="51088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4) AI Engineer &amp; GenAI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Team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AI Engineer: 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그동안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을 한다고 거들먹 거리며 새파랗게 젊은 이들에게 억대 연봉을 주어가면 대우했음</a:t>
            </a:r>
            <a:endParaRPr lang="en-US" altLang="ko-KR" sz="16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그런 대우를 받으면서 이 엔지니어들이 한 것은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Meta(Facebook)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에서 공개한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LIama 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모델을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Fine Tuning, RAG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나 하면서 우리는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가 부족하니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대신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SLM(Small Language Model)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를 만드는 것이라 했음</a:t>
            </a:r>
            <a:endParaRPr lang="en-US" altLang="ko-KR" sz="16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이들이 단지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CUDA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의 기본성능에 당연시 만족하고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숫자가 부족하다고 불평불만할 때 </a:t>
            </a:r>
            <a:endParaRPr lang="en-US" altLang="ko-KR" sz="16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905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DeepSeek 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엔지니어들은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CUDA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의 하위 수준에서 동작하는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Assembly 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수준 저수준 언어체계는 </a:t>
            </a:r>
            <a:r>
              <a:rPr lang="en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PTX (Parallel Thread Execution)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을 통해 최적화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942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II-4. DeepSeek </a:t>
            </a:r>
            <a:r>
              <a:rPr lang="ko-KR" altLang="en-US" dirty="0">
                <a:sym typeface="Wingdings" pitchFamily="2" charset="2"/>
              </a:rPr>
              <a:t>모델공개에 </a:t>
            </a:r>
            <a:r>
              <a:rPr lang="en-US" altLang="ko-KR" dirty="0">
                <a:solidFill>
                  <a:schemeClr val="accent2"/>
                </a:solidFill>
                <a:sym typeface="Wingdings" pitchFamily="2" charset="2"/>
              </a:rPr>
              <a:t>DeepSick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한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곳</a:t>
            </a:r>
            <a:r>
              <a:rPr lang="en-US" altLang="ko-KR" dirty="0">
                <a:sym typeface="Wingdings" pitchFamily="2" charset="2"/>
              </a:rPr>
              <a:t> 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32476-5211-A6D6-3E01-C62594C07F4C}"/>
              </a:ext>
            </a:extLst>
          </p:cNvPr>
          <p:cNvSpPr txBox="1"/>
          <p:nvPr/>
        </p:nvSpPr>
        <p:spPr>
          <a:xfrm>
            <a:off x="521949" y="1103000"/>
            <a:ext cx="51088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4) AI Engineer &amp; GenAI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Team(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계속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1B6AA4-26A4-DC5F-C0BD-8536C34ED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078" y="2169297"/>
            <a:ext cx="4933749" cy="4087387"/>
          </a:xfrm>
          <a:prstGeom prst="rect">
            <a:avLst/>
          </a:prstGeom>
        </p:spPr>
      </p:pic>
      <p:pic>
        <p:nvPicPr>
          <p:cNvPr id="8" name="Drawing 0">
            <a:extLst>
              <a:ext uri="{FF2B5EF4-FFF2-40B4-BE49-F238E27FC236}">
                <a16:creationId xmlns:a16="http://schemas.microsoft.com/office/drawing/2014/main" id="{4BFB5140-6F0E-36E9-D195-0F638074BA7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73053" y="3524089"/>
            <a:ext cx="6864350" cy="3047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87E80E-A260-18F8-BF56-E4455BC329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053" y="1782703"/>
            <a:ext cx="6864350" cy="145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9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III. </a:t>
            </a:r>
            <a:r>
              <a:rPr lang="ko-KR" altLang="en-US" dirty="0">
                <a:sym typeface="Wingdings" pitchFamily="2" charset="2"/>
              </a:rPr>
              <a:t>개인 활용전략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32476-5211-A6D6-3E01-C62594C07F4C}"/>
              </a:ext>
            </a:extLst>
          </p:cNvPr>
          <p:cNvSpPr txBox="1"/>
          <p:nvPr/>
        </p:nvSpPr>
        <p:spPr>
          <a:xfrm>
            <a:off x="521949" y="1103000"/>
            <a:ext cx="51088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개인은 모든 일상의 지적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지적 활동을 기록하는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기반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PAA(Personal AI Avator)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가지게 될 것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단순한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비서를 넘어서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나 자신의 모든 지적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감정적 활동을 알고있는 완전한 나 자신의 분신을 만들수 있어야 함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Avator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분신의 지적능력을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모델들 평가할 수 있는 시스템을 이용해서 평가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단순히 특정 시점에만 시험을 잘쳐서 능력이 절대적으로 평가받지 않고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학습과정의 역사를 기록하고 나중에 평가 가능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분신은 나중에 나의 제품이 됨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분신에 로봇을 입으면 나의 로봇제품이 됨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나는 죽어도 나의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Avator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는 영원히 살아남음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내가 죽으면 나는 이것을 다른 사람의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Avator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등과 연합학습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결혼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시켜서 나의 자식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Avator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만들게 될 것임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나의 자식은 내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Avator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이어받으며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나의 모든 지적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정서적 상태를 이어받겠되는 것임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이것이 진정한 유산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8526B-AE56-AF1B-765D-724DE138A2F9}"/>
              </a:ext>
            </a:extLst>
          </p:cNvPr>
          <p:cNvSpPr txBox="1"/>
          <p:nvPr/>
        </p:nvSpPr>
        <p:spPr>
          <a:xfrm>
            <a:off x="6197505" y="1103000"/>
            <a:ext cx="51088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개념을 확장하면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이제 기업이나 종교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학습단체들을 자신의 설립자나 위인들을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Avator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로 만들 수 있음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고전 선조들 환생 가능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현대그룹은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DeekSeek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기반 정주영회장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Avator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만들어 살아생전의 정주영회자의 어록을 학습시키고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정주영 회장님 사후에 현대그룹의 여러 경영환경이 변화된 내용들을 전이학습시키면 완전한 정주영회장이 다시 살아 돌아오시게 할 수 있습니다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회장님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"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현재 우리그룹과 국내외 경제상황이 이렇게 변화하고 있습니다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회장님께서 우리가 어떻게 대치해야 하는지를 알려주십시오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."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기독교 성경을 완전하게 학습시킨 예수님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Avator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유교경전을 완전하게 학습시킨 공자님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Avator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불교경전을 완전하게 학습시킨 부처님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Avator</a:t>
            </a:r>
            <a:endParaRPr kumimoji="1" lang="ko-KR" altLang="en-US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"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예수님 입장에서 현재의 이러한 상황에 대해 어떻게 판단하십니까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?"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이순신 장군님도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김구선생님도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안중근장군도 환생가능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ko-KR" altLang="en-US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55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IV. </a:t>
            </a:r>
            <a:r>
              <a:rPr lang="ko-KR" altLang="en-US" dirty="0">
                <a:sym typeface="Wingdings" pitchFamily="2" charset="2"/>
              </a:rPr>
              <a:t>기업 활용전략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32476-5211-A6D6-3E01-C62594C07F4C}"/>
              </a:ext>
            </a:extLst>
          </p:cNvPr>
          <p:cNvSpPr txBox="1"/>
          <p:nvPr/>
        </p:nvSpPr>
        <p:spPr>
          <a:xfrm>
            <a:off x="521949" y="942580"/>
            <a:ext cx="510883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(2016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년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AlphaGO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이후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기업들은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의 가능성에 대하 논의함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그러나 투입된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사용된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의 어마어마한 수량에 좌절함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나중에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AI-Agent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로 사용한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Edge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기술들 눈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(CNN),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입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Speech-to-Text(RNN-T),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번역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(RNN), ...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등등을 만들고 있었음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동시에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Alpha-GO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는 아직 바둑밖에 두지 못하내 하면서 안이한 세월을 보내는 사람들도 있음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(2022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년에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ChatGPT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이후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AGI(AI General Intelligence)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의 후보를 보면서 감탄과 좌절</a:t>
            </a:r>
            <a:endParaRPr lang="en-US" altLang="ko-KR" sz="1600"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ChatGPT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학습에 사용된 어마어마한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DataSet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과 어마어마한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GPU Farm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수량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기술자 인적구성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투입된 자본금에 </a:t>
            </a:r>
            <a:endParaRPr lang="en-US" altLang="ko-KR" sz="1600"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Naver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와 같은 일부 회사들을 한국형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을 만들어 보겠다고 시도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함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endParaRPr lang="en-US" altLang="ko-KR" sz="1600">
              <a:solidFill>
                <a:srgbClr val="252525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그외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Meta(Facebook)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이 만들어 공개한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LIama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모델을 가지고 와서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Transfer Learning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의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Fine Tunning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에서 특정 기업용</a:t>
            </a:r>
            <a:r>
              <a:rPr lang="ko-KR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솔루션으로 개발 및 판매</a:t>
            </a:r>
            <a:endParaRPr lang="en-US" altLang="ko-KR" sz="16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ChatGPT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에 돈을 지불하고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API 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호출을 하고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현재 최신의 정보를 인터넷검색하여 결과를 증강하는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RAG(Retrival Augumented Generative)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기능으로</a:t>
            </a:r>
            <a:r>
              <a:rPr lang="en-US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AI Agent</a:t>
            </a:r>
            <a:r>
              <a:rPr lang="ko-KR" altLang="ko-KR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들을 </a:t>
            </a:r>
            <a:r>
              <a:rPr lang="ko-KR" altLang="en-US" sz="16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만듬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5DDB3-48DF-84CF-E21B-4B0584E8503F}"/>
              </a:ext>
            </a:extLst>
          </p:cNvPr>
          <p:cNvSpPr txBox="1"/>
          <p:nvPr/>
        </p:nvSpPr>
        <p:spPr>
          <a:xfrm>
            <a:off x="4010526" y="286695"/>
            <a:ext cx="6271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(2016</a:t>
            </a:r>
            <a:r>
              <a:rPr lang="ko-KR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)AlphaGO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(2022</a:t>
            </a:r>
            <a:r>
              <a:rPr lang="ko-KR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)ChatGPT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(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2025</a:t>
            </a:r>
            <a:r>
              <a:rPr lang="ko-KR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)DeepSeek </a:t>
            </a:r>
            <a:endParaRPr lang="ko-KR" altLang="ko-KR" sz="1800" kern="100">
              <a:solidFill>
                <a:schemeClr val="accent2"/>
              </a:solidFill>
              <a:effectLst/>
              <a:latin typeface="KT font Medium" panose="020B0600000101010101" pitchFamily="34" charset="-127"/>
              <a:ea typeface="KT font Mediu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008D47-8D22-EB57-9A27-77EEA1C2BA31}"/>
              </a:ext>
            </a:extLst>
          </p:cNvPr>
          <p:cNvSpPr txBox="1"/>
          <p:nvPr/>
        </p:nvSpPr>
        <p:spPr>
          <a:xfrm>
            <a:off x="5799221" y="911861"/>
            <a:ext cx="60738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(2025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년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이후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한국형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만든다는 것이 끝난 일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관련 기술과 인력이 없고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가 없고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DataSet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없어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못만든다는 말도 할 수 없는 상황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기업내부 활용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위해 기업내 모든 지식자산들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DB, Office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문서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각종 기술자료들을 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에 학습시켜 우리 기업만의 특화</a:t>
            </a:r>
            <a:r>
              <a:rPr kumimoji="1" lang="en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생성 후 기업 </a:t>
            </a:r>
            <a:r>
              <a:rPr kumimoji="1" lang="en-US" altLang="ko-KR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Knowledge-Base</a:t>
            </a:r>
            <a:r>
              <a:rPr kumimoji="1" lang="ko-KR" altLang="en-US" sz="16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화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를 이용하여 타 기업용 특화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대리학습시켜 주는 솔루션을 판매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DeepSeek Full State Model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만큼의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자원을 필요로 함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특정 기업용 문서들을 학습시켜 기업특화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을 만들어 주고 좀던 작은 규모의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에서 돌 수 있도록 응축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을 생성하는 사업가능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진정한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AI-Agent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서비스의 시대로 전환 필요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 AI-Agent,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AI-Operator, AI-Service, AI-Inference Service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라 함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기업특화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에 눈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귀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,...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등을 역할을 하는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Edge Device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에 응축된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 LLM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엔진을 탑재해 서비스나 제품을 만들 수 있음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의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Full Model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를 수행가능한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들을 충분하게 가지고 있는 기업들은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n DeepSeek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기반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A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I-Agent Store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구축 및 판매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이때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를 돌리는 리소스를 여러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AI-Agent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들이 공유하면서 무료로 제공</a:t>
            </a:r>
            <a:endParaRPr lang="en-US" altLang="ko-KR" sz="1600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동일업체들은 예를들면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 현대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기아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썅용자동차등은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기반 자율주행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를 표준화 후 오픈하고 서로 합병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(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연합학습</a:t>
            </a:r>
            <a:r>
              <a:rPr lang="en-US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시켜 테슬라의 </a:t>
            </a:r>
            <a:r>
              <a:rPr lang="en" altLang="ko-KR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Auto-Pilot</a:t>
            </a:r>
            <a:r>
              <a:rPr lang="ko-KR" altLang="en-US" sz="1600">
                <a:effectLst/>
                <a:latin typeface="KT font Light" panose="020B0600000101010101" pitchFamily="34" charset="-127"/>
                <a:ea typeface="KT font Light" panose="020B0600000101010101" pitchFamily="34" charset="-127"/>
              </a:rPr>
              <a:t>에 도전 가능 기회</a:t>
            </a:r>
            <a:endParaRPr kumimoji="1" lang="en-US" altLang="ko-KR" sz="16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5904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itchFamily="2" charset="2"/>
              </a:rPr>
              <a:t>목차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5DE96-179F-C1EB-4593-973114B1FAA2}"/>
              </a:ext>
            </a:extLst>
          </p:cNvPr>
          <p:cNvSpPr txBox="1"/>
          <p:nvPr/>
        </p:nvSpPr>
        <p:spPr>
          <a:xfrm>
            <a:off x="521949" y="1046596"/>
            <a:ext cx="7360179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I. 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서문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10318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   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LLM(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초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-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거대 언어모델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)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이란 무엇인가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?</a:t>
            </a:r>
          </a:p>
          <a:p>
            <a:pPr marL="285750" marR="0" lvl="0" indent="-10318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  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시장의 변곡점들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II.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본문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 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1.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DeepSeek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의 학습이 완료된 모델 공개의 사전지식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493713" marR="0" lvl="0" indent="-13493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모델 학습 기본 절차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493713" marR="0" lvl="0" indent="-134938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분산학습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전이학습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연합학습 개념 이해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2.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모델공개와 연합학습의 파급효과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 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3.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모델</a:t>
            </a: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공개의 진정한 의미</a:t>
            </a: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4.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의 모델공개로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DeepSick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한 </a:t>
            </a: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4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곳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III.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개인들의 활용전략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IV.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기업들의 활용전략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V.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국가들의 활용전략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VI. </a:t>
            </a:r>
            <a:r>
              <a:rPr kumimoji="1" lang="ko-KR" altLang="en-US" sz="16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결론</a:t>
            </a:r>
            <a:endParaRPr kumimoji="1" lang="en-US" altLang="ko-KR" sz="16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2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V. </a:t>
            </a:r>
            <a:r>
              <a:rPr lang="ko-KR" altLang="en-US" dirty="0">
                <a:sym typeface="Wingdings" pitchFamily="2" charset="2"/>
              </a:rPr>
              <a:t>국가 활용전략</a:t>
            </a:r>
            <a:endParaRPr kumimoji="0" lang="ko-KR" altLang="en-US" sz="280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332476-5211-A6D6-3E01-C62594C07F4C}"/>
              </a:ext>
            </a:extLst>
          </p:cNvPr>
          <p:cNvSpPr txBox="1"/>
          <p:nvPr/>
        </p:nvSpPr>
        <p:spPr>
          <a:xfrm>
            <a:off x="521949" y="934560"/>
            <a:ext cx="510883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(2016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년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AlphaGO)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많은 사람들은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사업화 가능성에 눈을 뜨기 시작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AlphaGO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는 단지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과 같은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AGI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가 아닌 바둑만 잘 두는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ASI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라는 방심하기도 함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시점에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AIHub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가 만들어졌고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위한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DataSet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도 구축 및 공유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GPU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부족문제 해결을 요청하여 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국가가 대신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구매한 후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1~2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개의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1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년동안 무상으로 제공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사용 국민수가 늘수록 국민편익증진에 많이 도움이 되었다고 평가받음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(2016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년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AlphaGO) 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광주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데이타센터가 건립이 완료되던 시점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국민들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에게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임대 편익증진이 여전한 제공방식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차세대 방향성을 잡는 자문단 회의에서 모든 전체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팜을 오직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"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한국형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LLM"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개발하기 위해 집중해야 함을 주장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방법으로 한국형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개발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프로젝트를 만들고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LLM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필요로 하는 모든 회사들이나 연구소등이 연구원들을 광주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데이타센터에 파견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공동으로 연구해서 한국형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개발하고 그 결과를 모두 참여자와 심지어 참여하지 않는 모든 국민과 기업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연구소들이 공유해야 한다고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이유는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단지 초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-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거대 언어모델이라는 것 외에 이게 모든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응용의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Foundation Model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인간의 뇌에 해당하다라는 인식이 부재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8C8E0-EBE5-017A-F06D-ABB14589ACC0}"/>
              </a:ext>
            </a:extLst>
          </p:cNvPr>
          <p:cNvSpPr txBox="1"/>
          <p:nvPr/>
        </p:nvSpPr>
        <p:spPr>
          <a:xfrm>
            <a:off x="4211052" y="182421"/>
            <a:ext cx="6433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(2016</a:t>
            </a:r>
            <a:r>
              <a:rPr lang="ko-KR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)AlphaGO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(2022</a:t>
            </a:r>
            <a:r>
              <a:rPr lang="ko-KR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)ChatGPT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  <a:sym typeface="Wingdings" pitchFamily="2" charset="2"/>
              </a:rPr>
              <a:t>(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2025</a:t>
            </a:r>
            <a:r>
              <a:rPr lang="ko-KR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년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)DeepSeek</a:t>
            </a:r>
          </a:p>
          <a:p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   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AI. Hub.           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    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광주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AI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데이타센터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      국가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AI</a:t>
            </a:r>
            <a:r>
              <a:rPr lang="ko-KR" altLang="en-US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데이타센터</a:t>
            </a:r>
            <a:r>
              <a:rPr lang="en-US" altLang="ko-KR" sz="1800" kern="100">
                <a:solidFill>
                  <a:schemeClr val="accent2"/>
                </a:solidFill>
                <a:effectLst/>
                <a:latin typeface="KT font Medium" panose="020B0600000101010101" pitchFamily="34" charset="-127"/>
                <a:ea typeface="KT font Medium" panose="020B0600000101010101" pitchFamily="34" charset="-127"/>
                <a:cs typeface="Times New Roman" panose="02020603050405020304" pitchFamily="18" charset="0"/>
              </a:rPr>
              <a:t> </a:t>
            </a:r>
            <a:endParaRPr lang="ko-KR" altLang="ko-KR" sz="1800" kern="100">
              <a:solidFill>
                <a:schemeClr val="accent2"/>
              </a:solidFill>
              <a:effectLst/>
              <a:latin typeface="KT font Medium" panose="020B0600000101010101" pitchFamily="34" charset="-127"/>
              <a:ea typeface="KT font Mediu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4EEB48-7B02-C7EF-DC22-BB53F2C6B225}"/>
              </a:ext>
            </a:extLst>
          </p:cNvPr>
          <p:cNvSpPr txBox="1"/>
          <p:nvPr/>
        </p:nvSpPr>
        <p:spPr>
          <a:xfrm>
            <a:off x="5743654" y="959839"/>
            <a:ext cx="612940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(2025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년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DeekSeek)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발표 이후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더 이상 한국형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LLM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만들 필요가 없음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완전히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AI-Agent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게발 시대로 전환해야 함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더 이상 기업의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Model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학습용으로 국가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GPU Farm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제공할 필요가 없음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가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1/10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이면 훈련이 가능함으로 학습용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는 개별 기업들이 준비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국가는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Inference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서비스 전문으로 전환해야 함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국가가 나서서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기반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AI-Agent Store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샘플을 만들어야 함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국가는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연합학습을 독려하고 개별적으로 학습한 모델들을 연합학습으로 통합할 수 있는 체계 수립필요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관련하여 각종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모델들의 표준화를 통해 연합학습과 통합이 가능하도록 함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로봇을 대표되는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Edge Device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들도 표준화를 독려해야 함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표준화된 로봇과 표준화된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강화학습 모델을 오픈소스로 공개하여 특화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+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연합학습의 효과를 최대화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여러가지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Edge Device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에 탑재가 가능할 수 있도록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국가는 연합학습을 통해 지속적으로 똑똑해질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를 만들도록 독려하고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학습완료된 모델을 작게 다양하게 응축해서 다양한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Edge Device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에 포팅이 될 수 있도록 제공해야 함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모델표준화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Edge Device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표준화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연합학습에 참여하는 기업들과 연구소들에게만 국가의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GPU Farm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을 무료로 사용할 수 있도록 제한해야 함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Edge Device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로 대표되는 로봇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전기자동차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,...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등의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H/W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표준화도 매우 중요함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.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이 장치들이 표준화되면 표준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강화학습 모델을 가지고 각자 특화 학습한 후에 연합학습을 통해 더더 똑똑한 </a:t>
            </a:r>
            <a:r>
              <a:rPr kumimoji="1" lang="en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AI 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모델을 만들어 갈 수 있기 때문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국가의 투자 방법도 획기적인 전환이 필요함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방법은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국가가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10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조 투자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멕쿼리인프라 정도 투자회사 영입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국민채권발행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, SPC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설립해 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"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국민주권</a:t>
            </a:r>
            <a:r>
              <a:rPr kumimoji="1" lang="en-US" altLang="ko-KR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"</a:t>
            </a:r>
            <a:r>
              <a:rPr kumimoji="1" lang="ko-KR" altLang="en-US" sz="140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</a:rPr>
              <a:t> 발행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도 학습용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½: NVIDIA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로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Interence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용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½: AMD, Intel, Graphcore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로 경쟁유도</a:t>
            </a:r>
            <a:endParaRPr kumimoji="1" lang="en-US" altLang="ko-KR" sz="1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국산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NPU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업체들을 </a:t>
            </a:r>
            <a:r>
              <a:rPr kumimoji="1" lang="en-US" altLang="ko-KR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Edge Device</a:t>
            </a:r>
            <a:r>
              <a:rPr kumimoji="1" lang="ko-KR" altLang="en-US" sz="1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용으로 최적화</a:t>
            </a:r>
            <a:endParaRPr kumimoji="1" lang="en-US" altLang="ko-KR" sz="140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0591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4"/>
            <a:ext cx="11351113" cy="68588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VI. DeepSeek </a:t>
            </a:r>
            <a:r>
              <a:rPr lang="ko-KR" altLang="en-US" dirty="0">
                <a:sym typeface="Wingdings" pitchFamily="2" charset="2"/>
              </a:rPr>
              <a:t>후 </a:t>
            </a:r>
            <a:r>
              <a:rPr lang="en-US" altLang="ko-KR" dirty="0">
                <a:sym typeface="Wingdings" pitchFamily="2" charset="2"/>
              </a:rPr>
              <a:t>AI</a:t>
            </a:r>
            <a:r>
              <a:rPr lang="ko-KR" altLang="en-US" dirty="0">
                <a:sym typeface="Wingdings" pitchFamily="2" charset="2"/>
              </a:rPr>
              <a:t>관련 기업 및 국가 최</a:t>
            </a:r>
            <a:r>
              <a:rPr lang="en-US" altLang="ko-KR" dirty="0">
                <a:sym typeface="Wingdings" pitchFamily="2" charset="2"/>
              </a:rPr>
              <a:t>-</a:t>
            </a:r>
            <a:r>
              <a:rPr lang="ko-KR" altLang="en-US" dirty="0">
                <a:sym typeface="Wingdings" pitchFamily="2" charset="2"/>
              </a:rPr>
              <a:t>우선 개발해야 하는 기술</a:t>
            </a:r>
            <a:endParaRPr lang="en-US" altLang="ko-KR" dirty="0"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(</a:t>
            </a:r>
            <a:r>
              <a:rPr lang="en-US" altLang="ko-KR" sz="2000" dirty="0">
                <a:solidFill>
                  <a:schemeClr val="accent2"/>
                </a:solidFill>
                <a:sym typeface="Wingdings" pitchFamily="2" charset="2"/>
              </a:rPr>
              <a:t>DeepS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eek 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모델 로컬 설치로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: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 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Training + Inference</a:t>
            </a:r>
            <a:r>
              <a:rPr kumimoji="0" lang="ko-KR" altLang="en-US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를 동시 수행체계 개발</a:t>
            </a:r>
            <a:r>
              <a:rPr kumimoji="0" lang="en-US" altLang="ko-KR" sz="20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sym typeface="Wingdings" pitchFamily="2" charset="2"/>
              </a:rPr>
              <a:t>)</a:t>
            </a:r>
            <a:endParaRPr kumimoji="0" lang="ko-KR" altLang="en-US" sz="200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pic>
        <p:nvPicPr>
          <p:cNvPr id="1028" name="Picture 4" descr="Continual Learning Made Simple &amp; How To Get Started">
            <a:extLst>
              <a:ext uri="{FF2B5EF4-FFF2-40B4-BE49-F238E27FC236}">
                <a16:creationId xmlns:a16="http://schemas.microsoft.com/office/drawing/2014/main" id="{B644E5FF-F40D-C7D2-BD77-4F18B212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4" y="1999349"/>
            <a:ext cx="5783725" cy="325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ecture 6: Continual Learning - The Full Stack">
            <a:extLst>
              <a:ext uri="{FF2B5EF4-FFF2-40B4-BE49-F238E27FC236}">
                <a16:creationId xmlns:a16="http://schemas.microsoft.com/office/drawing/2014/main" id="{838D07ED-C1B1-E0BC-78BE-C2C32847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99349"/>
            <a:ext cx="5707330" cy="377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0D60D3-A6FE-5B8D-D5AE-A23650DECD51}"/>
              </a:ext>
            </a:extLst>
          </p:cNvPr>
          <p:cNvSpPr txBox="1"/>
          <p:nvPr/>
        </p:nvSpPr>
        <p:spPr>
          <a:xfrm>
            <a:off x="2238653" y="1374472"/>
            <a:ext cx="8333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/>
              <a:t>On-Line Training + Continuous Training + Reinforcement Training</a:t>
            </a:r>
            <a:endParaRPr kumimoji="1"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314590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VI. </a:t>
            </a:r>
            <a:r>
              <a:rPr lang="ko-KR" altLang="en-US" dirty="0">
                <a:sym typeface="Wingdings" pitchFamily="2" charset="2"/>
              </a:rPr>
              <a:t>결론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KT font Medium" panose="020B0600000101010101" pitchFamily="34" charset="-127"/>
              <a:ea typeface="KT font Medium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5DE96-179F-C1EB-4593-973114B1FAA2}"/>
              </a:ext>
            </a:extLst>
          </p:cNvPr>
          <p:cNvSpPr txBox="1"/>
          <p:nvPr/>
        </p:nvSpPr>
        <p:spPr>
          <a:xfrm>
            <a:off x="2583359" y="2641738"/>
            <a:ext cx="7360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내가 편견을 가지면 내가 남을 사랑하지 못하게 하고</a:t>
            </a:r>
            <a:r>
              <a:rPr kumimoji="1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cs typeface="+mn-cs"/>
              </a:rPr>
              <a:t>,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내가 오만하면 남이 나를 사랑하지 못하게 한다</a:t>
            </a:r>
            <a:r>
              <a:rPr kumimoji="1" lang="en-US" altLang="ko-KR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>
              <a:solidFill>
                <a:prstClr val="black"/>
              </a:solidFill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영화 </a:t>
            </a:r>
            <a:r>
              <a:rPr kumimoji="1" lang="en-US" altLang="ko-KR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"</a:t>
            </a:r>
            <a:r>
              <a:rPr kumimoji="1" lang="ko-KR" altLang="en-US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오만과 편견</a:t>
            </a:r>
            <a:r>
              <a:rPr kumimoji="1" lang="en-US" altLang="ko-KR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" by </a:t>
            </a:r>
            <a:r>
              <a:rPr kumimoji="1" lang="ko-KR" altLang="en-US" sz="2400">
                <a:solidFill>
                  <a:prstClr val="black"/>
                </a:solidFill>
                <a:latin typeface="KT font Light" panose="020B0600000101010101" pitchFamily="34" charset="-127"/>
                <a:ea typeface="KT font Light" panose="020B0600000101010101" pitchFamily="34" charset="-127"/>
              </a:rPr>
              <a:t>제인 오스틴</a:t>
            </a:r>
            <a:endParaRPr kumimoji="1" lang="en" altLang="ko-KR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4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05907" y="286695"/>
            <a:ext cx="11351113" cy="6091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I. 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서문</a:t>
            </a:r>
            <a:endParaRPr lang="en-US" altLang="ko-KR" dirty="0">
              <a:latin typeface="KT font Light" panose="020B0600000101010101" pitchFamily="34" charset="-127"/>
              <a:ea typeface="KT font Light" panose="020B0600000101010101" pitchFamily="34" charset="-127"/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LLM(Large Language Model, </a:t>
            </a:r>
            <a:r>
              <a:rPr lang="ko-KR" altLang="en-US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초</a:t>
            </a:r>
            <a:r>
              <a:rPr lang="en-US" altLang="ko-KR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-</a:t>
            </a:r>
            <a:r>
              <a:rPr lang="ko-KR" altLang="en-US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거대 언어모델</a:t>
            </a:r>
            <a:r>
              <a:rPr lang="en-US" altLang="ko-KR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)</a:t>
            </a:r>
            <a:r>
              <a:rPr lang="ko-KR" altLang="en-US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이란</a:t>
            </a:r>
            <a:r>
              <a:rPr lang="en-US" altLang="ko-KR" sz="2000" dirty="0">
                <a:solidFill>
                  <a:schemeClr val="accent2"/>
                </a:solidFill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?</a:t>
            </a:r>
            <a:endParaRPr kumimoji="0" lang="ko-KR" altLang="en-US" sz="200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pic>
        <p:nvPicPr>
          <p:cNvPr id="5" name="Drawing 0">
            <a:extLst>
              <a:ext uri="{FF2B5EF4-FFF2-40B4-BE49-F238E27FC236}">
                <a16:creationId xmlns:a16="http://schemas.microsoft.com/office/drawing/2014/main" id="{73A0E580-FE53-7360-A49A-833A8BF686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9366" y="1103000"/>
            <a:ext cx="6283960" cy="3608705"/>
          </a:xfrm>
          <a:prstGeom prst="rect">
            <a:avLst/>
          </a:prstGeom>
        </p:spPr>
      </p:pic>
      <p:pic>
        <p:nvPicPr>
          <p:cNvPr id="6" name="Drawing 0">
            <a:extLst>
              <a:ext uri="{FF2B5EF4-FFF2-40B4-BE49-F238E27FC236}">
                <a16:creationId xmlns:a16="http://schemas.microsoft.com/office/drawing/2014/main" id="{64ED3856-8FD5-4949-3210-7D1D6C1ABE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70412" y="2680301"/>
            <a:ext cx="6630670" cy="3807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5D377-8CD7-34F1-7C8C-C70BB0A5061D}"/>
              </a:ext>
            </a:extLst>
          </p:cNvPr>
          <p:cNvSpPr txBox="1"/>
          <p:nvPr/>
        </p:nvSpPr>
        <p:spPr>
          <a:xfrm>
            <a:off x="7331242" y="1195137"/>
            <a:ext cx="4221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kumimoji="1">
                <a:latin typeface="KT font Light" panose="020B0600000101010101" pitchFamily="34" charset="-127"/>
                <a:ea typeface="KT font Light" panose="020B0600000101010101" pitchFamily="34" charset="-127"/>
              </a:defRPr>
            </a:lvl1pPr>
          </a:lstStyle>
          <a:p>
            <a:r>
              <a:rPr lang="en-US" altLang="ko-KR"/>
              <a:t>LLM</a:t>
            </a:r>
            <a:r>
              <a:rPr lang="ko-KR" altLang="en-US"/>
              <a:t>은</a:t>
            </a:r>
            <a:endParaRPr lang="en-US" altLang="ko-KR"/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ko-KR" altLang="en-US"/>
              <a:t>인간의 </a:t>
            </a:r>
            <a:r>
              <a:rPr lang="en-US" altLang="ko-KR"/>
              <a:t>"</a:t>
            </a:r>
            <a:r>
              <a:rPr lang="ko-KR" altLang="en-US"/>
              <a:t>뇌</a:t>
            </a:r>
            <a:r>
              <a:rPr lang="en-US" altLang="ko-KR"/>
              <a:t>" 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altLang="ko-KR"/>
              <a:t>Foundation Model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lang="en-US" altLang="ko-KR"/>
              <a:t>AGI(AI General Intelligence)</a:t>
            </a:r>
            <a:r>
              <a:rPr lang="ko-KR" altLang="en-US"/>
              <a:t>의 최종모델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7A953-2100-35A2-50C4-49A5F66F31C0}"/>
              </a:ext>
            </a:extLst>
          </p:cNvPr>
          <p:cNvSpPr txBox="1"/>
          <p:nvPr/>
        </p:nvSpPr>
        <p:spPr>
          <a:xfrm>
            <a:off x="419366" y="5022813"/>
            <a:ext cx="4528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테슬라 일론머스크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: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xAI 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설립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: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GPT4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TrueGPT, ChatGPTGrok</a:t>
            </a:r>
          </a:p>
          <a:p>
            <a:pPr marL="285750" indent="-190500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Auto-Pilot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도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LLM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을 기본탑재해야</a:t>
            </a:r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B181B2A3-3DDD-DE2A-ED0D-5DBAA20BD733}"/>
              </a:ext>
            </a:extLst>
          </p:cNvPr>
          <p:cNvCxnSpPr/>
          <p:nvPr/>
        </p:nvCxnSpPr>
        <p:spPr>
          <a:xfrm>
            <a:off x="6882063" y="6087979"/>
            <a:ext cx="1475874" cy="0"/>
          </a:xfrm>
          <a:prstGeom prst="line">
            <a:avLst/>
          </a:prstGeom>
          <a:ln w="254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105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85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LLM(Large Language Model, 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초</a:t>
            </a: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-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거대 언어모델</a:t>
            </a: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)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이란</a:t>
            </a: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(AI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관련 서비스 관점에서</a:t>
            </a: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)</a:t>
            </a:r>
            <a:endParaRPr kumimoji="0" lang="ko-KR" altLang="en-US" sz="160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77A608E-AE9C-887A-DA64-3DFA63A5F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929110"/>
              </p:ext>
            </p:extLst>
          </p:nvPr>
        </p:nvGraphicFramePr>
        <p:xfrm>
          <a:off x="596231" y="1298252"/>
          <a:ext cx="10849812" cy="426149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16604">
                  <a:extLst>
                    <a:ext uri="{9D8B030D-6E8A-4147-A177-3AD203B41FA5}">
                      <a16:colId xmlns:a16="http://schemas.microsoft.com/office/drawing/2014/main" val="962774546"/>
                    </a:ext>
                  </a:extLst>
                </a:gridCol>
                <a:gridCol w="3616604">
                  <a:extLst>
                    <a:ext uri="{9D8B030D-6E8A-4147-A177-3AD203B41FA5}">
                      <a16:colId xmlns:a16="http://schemas.microsoft.com/office/drawing/2014/main" val="3892399819"/>
                    </a:ext>
                  </a:extLst>
                </a:gridCol>
                <a:gridCol w="3616604">
                  <a:extLst>
                    <a:ext uri="{9D8B030D-6E8A-4147-A177-3AD203B41FA5}">
                      <a16:colId xmlns:a16="http://schemas.microsoft.com/office/drawing/2014/main" val="3164565332"/>
                    </a:ext>
                  </a:extLst>
                </a:gridCol>
              </a:tblGrid>
              <a:tr h="40069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AGI(AI General Intelligence)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ASI(AI Special Intelligence)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Service | Application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999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LLM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RAG#1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RAG#2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...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RAG#n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Transfer Learning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Fine Tunning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AI-Agent#1(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눈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코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입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,...)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AI-Agent#2(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자율주행차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로봇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,...)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...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AI-Agent#n(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기업용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ChatBot,...)</a:t>
                      </a:r>
                    </a:p>
                    <a:p>
                      <a:pPr latinLnBrk="1"/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2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Basic &amp; Basis Model</a:t>
                      </a: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Foundation Model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특화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#1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제품 및 서비스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(Edge Device)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566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GPT(Transformer)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ChatGPT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Operator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373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범용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LLM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특화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LLM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특화된 제품 및 서비스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00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범용 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특화된 전문가 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특화된 솔루션 및 컨설팅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422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학교수업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기업핵심기술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제품 및 상품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415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89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85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LLM(Large Language Model, 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초</a:t>
            </a: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-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거대 언어모델</a:t>
            </a: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)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 시장 충격</a:t>
            </a:r>
            <a:endParaRPr lang="en-US" altLang="ko-KR" dirty="0">
              <a:latin typeface="KT font Light" panose="020B0600000101010101" pitchFamily="34" charset="-127"/>
              <a:ea typeface="KT font Light" panose="020B0600000101010101" pitchFamily="34" charset="-127"/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DeepSeek</a:t>
            </a:r>
            <a:r>
              <a:rPr kumimoji="0" lang="ko-KR" altLang="en-US" sz="160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의 모델 공개</a:t>
            </a:r>
            <a:endParaRPr kumimoji="0" lang="ko-KR" altLang="en-US" sz="160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9C7912-AB49-D279-4E4A-B7D09711B313}"/>
              </a:ext>
            </a:extLst>
          </p:cNvPr>
          <p:cNvSpPr txBox="1"/>
          <p:nvPr/>
        </p:nvSpPr>
        <p:spPr>
          <a:xfrm>
            <a:off x="593558" y="1499937"/>
            <a:ext cx="604524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이렇게 중요한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AI Foundation Model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이</a:t>
            </a:r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미국 중심으로</a:t>
            </a:r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indent="-150813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  OpenAI ChatGPT</a:t>
            </a:r>
          </a:p>
          <a:p>
            <a:pPr marL="285750" indent="-150813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  Google Gemini</a:t>
            </a:r>
          </a:p>
          <a:p>
            <a:pPr marL="285750" indent="-150813">
              <a:buFont typeface="Arial" panose="020B0604020202020204" pitchFamily="34" charset="0"/>
              <a:buChar char="•"/>
            </a:pP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  Meta(facebook) LIama(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오픈소스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)</a:t>
            </a:r>
          </a:p>
          <a:p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로 발전해 왔으나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,</a:t>
            </a:r>
          </a:p>
          <a:p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중국의 </a:t>
            </a:r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indent="-150813">
              <a:buFont typeface="Arial" panose="020B0604020202020204" pitchFamily="34" charset="0"/>
              <a:buChar char="•"/>
            </a:pP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 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DeepSeek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가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ChatGPT 1/10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의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GPU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로 거의 근접한 성능발휘</a:t>
            </a:r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pPr marL="285750" indent="-150813">
              <a:buFont typeface="Arial" panose="020B0604020202020204" pitchFamily="34" charset="0"/>
              <a:buChar char="•"/>
            </a:pP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  오픈소스 모델로 공개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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충격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,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 파장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,...</a:t>
            </a:r>
            <a:endParaRPr kumimoji="1" lang="en-US" altLang="ko-KR">
              <a:latin typeface="KT font Light" panose="020B0600000101010101" pitchFamily="34" charset="-127"/>
              <a:ea typeface="KT font Light" panose="020B0600000101010101" pitchFamily="34" charset="-127"/>
            </a:endParaRPr>
          </a:p>
          <a:p>
            <a:endParaRPr kumimoji="1" lang="ko-KR" altLang="en-US">
              <a:latin typeface="KT font Light" panose="020B0600000101010101" pitchFamily="34" charset="-127"/>
              <a:ea typeface="KT font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484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86695"/>
            <a:ext cx="11351113" cy="6858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AI </a:t>
            </a:r>
            <a:r>
              <a:rPr lang="ko-KR" altLang="en-US" dirty="0">
                <a:latin typeface="KT font Light" panose="020B0600000101010101" pitchFamily="34" charset="-127"/>
                <a:ea typeface="KT font Light" panose="020B0600000101010101" pitchFamily="34" charset="-127"/>
                <a:sym typeface="Wingdings" pitchFamily="2" charset="2"/>
              </a:rPr>
              <a:t>시장의 변곡점</a:t>
            </a:r>
            <a:endParaRPr lang="en-US" altLang="ko-KR" dirty="0">
              <a:latin typeface="KT font Light" panose="020B0600000101010101" pitchFamily="34" charset="-127"/>
              <a:ea typeface="KT font Light" panose="020B0600000101010101" pitchFamily="34" charset="-127"/>
              <a:sym typeface="Wingdings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A82CCF8-2DB8-9BCA-BB3C-95BF1AF20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895186"/>
              </p:ext>
            </p:extLst>
          </p:nvPr>
        </p:nvGraphicFramePr>
        <p:xfrm>
          <a:off x="580190" y="1471987"/>
          <a:ext cx="11066379" cy="4302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88793">
                  <a:extLst>
                    <a:ext uri="{9D8B030D-6E8A-4147-A177-3AD203B41FA5}">
                      <a16:colId xmlns:a16="http://schemas.microsoft.com/office/drawing/2014/main" val="445671917"/>
                    </a:ext>
                  </a:extLst>
                </a:gridCol>
                <a:gridCol w="3688793">
                  <a:extLst>
                    <a:ext uri="{9D8B030D-6E8A-4147-A177-3AD203B41FA5}">
                      <a16:colId xmlns:a16="http://schemas.microsoft.com/office/drawing/2014/main" val="1787285082"/>
                    </a:ext>
                  </a:extLst>
                </a:gridCol>
                <a:gridCol w="3688793">
                  <a:extLst>
                    <a:ext uri="{9D8B030D-6E8A-4147-A177-3AD203B41FA5}">
                      <a16:colId xmlns:a16="http://schemas.microsoft.com/office/drawing/2014/main" val="475664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AlphaGO(2016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년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ChatGPT(2022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년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DeepSeek(2025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년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)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4998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20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여년간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2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번의 혹독한 겨울을 벗어나는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의 가능성에 포문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ASI: 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오직 바둑만 둘 수 있나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?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AlphaGO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사용된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수량으로 좌절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기업들은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 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주변부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-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눈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코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입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귀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,...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특화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만을 개발함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국가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: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구매 후 임대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모든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 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모델들의 뇌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Foundation Model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로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AGI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의 중요한 후보로 모든 사람들은 흥분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동시에 이것을 가지지 못한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 Engineer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들과 기업들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 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국가들은 좌절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영원히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ChatGPT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에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API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접속을 통해 비용지불해야하는 두려움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구축을 위한 엄청남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DataSet, 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엄청난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GPU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수량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엄청난 인력과 자본투자량에 좌절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 Engineer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와 기업들은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Liama+RAG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SLM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국가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: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GPU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구매 후 임대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의 응용서비스 시대로 전환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 Agent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시대로의 전환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그동안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ChatGPT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를 딸아잡지 못한 사람과 기업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 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국가들에게 우리가 </a:t>
                      </a:r>
                      <a:r>
                        <a:rPr lang="en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AI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의 뇌를 가질 수 있다는 또 다른 희망의 불씨도 제공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DeepSeek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는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ChatGPT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에 비해 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7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개월 정도 기술격차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  <a:sym typeface="Wingdings" pitchFamily="2" charset="2"/>
                        </a:rPr>
                        <a:t>연합학습으로 해결</a:t>
                      </a: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en-US" altLang="ko-KR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개인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기업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,</a:t>
                      </a:r>
                      <a:r>
                        <a:rPr lang="ko-KR" altLang="en-US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 국가는 어떤 전략으로 대응해야 할까요</a:t>
                      </a:r>
                      <a:r>
                        <a:rPr lang="en-US" altLang="ko-KR" b="0" i="0">
                          <a:latin typeface="KT font Light" panose="020B0600000101010101" pitchFamily="34" charset="-127"/>
                          <a:ea typeface="KT font Light" panose="020B0600000101010101" pitchFamily="34" charset="-127"/>
                        </a:rPr>
                        <a:t>?</a:t>
                      </a:r>
                      <a:endParaRPr lang="ko-KR" altLang="en-US" b="0" i="0">
                        <a:latin typeface="KT font Light" panose="020B0600000101010101" pitchFamily="34" charset="-127"/>
                        <a:ea typeface="KT font Light" panose="020B0600000101010101" pitchFamily="34" charset="-127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518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162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158358"/>
            <a:ext cx="11351113" cy="82202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ym typeface="Wingdings" pitchFamily="2" charset="2"/>
              </a:rPr>
              <a:t>II. </a:t>
            </a:r>
            <a:r>
              <a:rPr lang="ko-KR" altLang="en-US" dirty="0">
                <a:sym typeface="Wingdings" pitchFamily="2" charset="2"/>
              </a:rPr>
              <a:t>본문</a:t>
            </a:r>
            <a:endParaRPr lang="en-US" altLang="ko-KR" dirty="0">
              <a:sym typeface="Wingdings" pitchFamily="2" charset="2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rPr>
              <a:t>II-</a:t>
            </a:r>
            <a:r>
              <a:rPr kumimoji="0" lang="en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rPr>
              <a:t>1. DeepSeek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rPr>
              <a:t>의 학습완료된 모델 공개의 내용 사전지식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DF456E-DDA7-9A2B-36EE-3FAB8017DC52}"/>
              </a:ext>
            </a:extLst>
          </p:cNvPr>
          <p:cNvSpPr txBox="1"/>
          <p:nvPr/>
        </p:nvSpPr>
        <p:spPr>
          <a:xfrm>
            <a:off x="521950" y="1515979"/>
            <a:ext cx="11132640" cy="4578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>
              <a:spcAft>
                <a:spcPts val="800"/>
              </a:spcAft>
            </a:pP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 </a:t>
            </a:r>
            <a:r>
              <a:rPr lang="ko-KR" altLang="en-US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는 도데체 무었을 한 것일까요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?</a:t>
            </a: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는 무엇을 공개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(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오픈소프화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)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한 것인가요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?  </a:t>
            </a: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다른 오픈소스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AI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모델들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예를들면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Meta(facebook)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의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LIama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와 </a:t>
            </a:r>
            <a:r>
              <a:rPr lang="ko-KR" altLang="en-US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차이점</a:t>
            </a:r>
            <a:endParaRPr lang="ko-KR" altLang="ko-KR" sz="1800" kern="100">
              <a:effectLst/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 latinLnBrk="1">
              <a:lnSpc>
                <a:spcPct val="112000"/>
              </a:lnSpc>
              <a:spcAft>
                <a:spcPts val="800"/>
              </a:spcAft>
            </a:pPr>
            <a:r>
              <a:rPr lang="en-US" altLang="ko-KR" sz="1800" kern="100"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 </a:t>
            </a:r>
            <a:endParaRPr lang="ko-KR" altLang="ko-KR" sz="1800" kern="100">
              <a:effectLst/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 latinLnBrk="1">
              <a:spcAft>
                <a:spcPts val="800"/>
              </a:spcAft>
            </a:pP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이것을 이해하기 위해서는 </a:t>
            </a:r>
            <a:endParaRPr lang="en-US" altLang="ko-KR" sz="1800" kern="1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먼저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AI 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모델의 개발과 서비화하기 위한 전과정을 이해</a:t>
            </a:r>
            <a:r>
              <a:rPr lang="ko-KR" altLang="en-US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가 필요</a:t>
            </a: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</a:t>
            </a: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</a:t>
            </a:r>
            <a:r>
              <a:rPr lang="ko-KR" altLang="en-US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는</a:t>
            </a:r>
            <a:r>
              <a:rPr lang="ko-KR" altLang="ko-KR" sz="1800" kern="100">
                <a:solidFill>
                  <a:srgbClr val="252525"/>
                </a:solidFill>
                <a:effectLst/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어느 부분의 무엇들을 공개한 것인가</a:t>
            </a:r>
            <a:endParaRPr lang="en-US" altLang="ko-KR" sz="1800" kern="100">
              <a:solidFill>
                <a:srgbClr val="252525"/>
              </a:solidFill>
              <a:effectLst/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 latinLnBrk="1">
              <a:spcAft>
                <a:spcPts val="800"/>
              </a:spcAft>
            </a:pPr>
            <a:endParaRPr kumimoji="1" lang="en-US" altLang="ko-KR" kern="100">
              <a:solidFill>
                <a:srgbClr val="252525"/>
              </a:solidFill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 latinLnBrk="1">
              <a:spcAft>
                <a:spcPts val="800"/>
              </a:spcAft>
            </a:pP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DeepSeek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의 충격적 파장을 이해하려면 </a:t>
            </a: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3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가지 정도 </a:t>
            </a: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AI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에 대한 선수지식 이해 필요</a:t>
            </a:r>
            <a:endParaRPr kumimoji="1" lang="en-US" altLang="ko-KR" kern="100">
              <a:solidFill>
                <a:srgbClr val="252525"/>
              </a:solidFill>
              <a:latin typeface="KT font Light" panose="020B0600000101010101" pitchFamily="34" charset="-127"/>
              <a:ea typeface="KT font Light" panose="020B0600000101010101" pitchFamily="34" charset="-127"/>
              <a:cs typeface="Times New Roman" panose="02020603050405020304" pitchFamily="18" charset="0"/>
            </a:endParaRP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AI Training &amp; Inference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Process</a:t>
            </a: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Transfer Learning(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전이학습</a:t>
            </a: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), Distributed Learning(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분산학습</a:t>
            </a: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), Federated Learning(</a:t>
            </a:r>
            <a:r>
              <a:rPr kumimoji="1" lang="ko-KR" altLang="en-US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연합학습</a:t>
            </a:r>
            <a:r>
              <a:rPr kumimoji="1" lang="en-US" altLang="ko-KR" kern="100">
                <a:solidFill>
                  <a:srgbClr val="252525"/>
                </a:solidFill>
                <a:latin typeface="KT font Light" panose="020B0600000101010101" pitchFamily="34" charset="-127"/>
                <a:ea typeface="KT font Light" panose="020B0600000101010101" pitchFamily="34" charset="-127"/>
                <a:cs typeface="Times New Roman" panose="02020603050405020304" pitchFamily="18" charset="0"/>
              </a:rPr>
              <a:t>)</a:t>
            </a:r>
          </a:p>
          <a:p>
            <a:pPr marL="285750" indent="-150813" latinLnBrk="1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연합학습 예 </a:t>
            </a:r>
            <a:r>
              <a:rPr kumimoji="1" lang="en-US" altLang="ko-KR">
                <a:latin typeface="KT font Light" panose="020B0600000101010101" pitchFamily="34" charset="-127"/>
                <a:ea typeface="KT font Light" panose="020B0600000101010101" pitchFamily="34" charset="-127"/>
              </a:rPr>
              <a:t>2</a:t>
            </a:r>
            <a:r>
              <a:rPr kumimoji="1" lang="ko-KR" altLang="en-US">
                <a:latin typeface="KT font Light" panose="020B0600000101010101" pitchFamily="34" charset="-127"/>
                <a:ea typeface="KT font Light" panose="020B0600000101010101" pitchFamily="34" charset="-127"/>
              </a:rPr>
              <a:t>가지</a:t>
            </a:r>
          </a:p>
        </p:txBody>
      </p:sp>
    </p:spTree>
    <p:extLst>
      <p:ext uri="{BB962C8B-B14F-4D97-AF65-F5344CB8AC3E}">
        <p14:creationId xmlns:p14="http://schemas.microsoft.com/office/powerpoint/2010/main" val="836248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14506"/>
            <a:ext cx="11351113" cy="7347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itchFamily="2" charset="2"/>
              </a:rPr>
              <a:t>사전지식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AI Training &amp; Inference Process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(80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억짜리의 음식을 인류에게 무료로 공급한 것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pic>
        <p:nvPicPr>
          <p:cNvPr id="3" name="Picture 16" descr="Icon request: icon-opensource · Issue #12092 · FortAwesome/Font-Awesome ·  GitHub">
            <a:extLst>
              <a:ext uri="{FF2B5EF4-FFF2-40B4-BE49-F238E27FC236}">
                <a16:creationId xmlns:a16="http://schemas.microsoft.com/office/drawing/2014/main" id="{A3A6BFE4-813B-F21F-090F-7D2F5C23C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557" y="1484768"/>
            <a:ext cx="1034499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Icon request: icon-opensource · Issue #12092 · FortAwesome/Font-Awesome ·  GitHub">
            <a:extLst>
              <a:ext uri="{FF2B5EF4-FFF2-40B4-BE49-F238E27FC236}">
                <a16:creationId xmlns:a16="http://schemas.microsoft.com/office/drawing/2014/main" id="{AEBE4A4E-5979-43B3-0051-119FF7B5C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661" y="1495372"/>
            <a:ext cx="1034499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Icon request: icon-opensource · Issue #12092 · FortAwesome/Font-Awesome ·  GitHub">
            <a:extLst>
              <a:ext uri="{FF2B5EF4-FFF2-40B4-BE49-F238E27FC236}">
                <a16:creationId xmlns:a16="http://schemas.microsoft.com/office/drawing/2014/main" id="{517ABD81-918B-3B5F-3513-7D0A45560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67" y="1020179"/>
            <a:ext cx="1034499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i training data Icon - Free PNG &amp; SVG 2985134 - Noun Project">
            <a:extLst>
              <a:ext uri="{FF2B5EF4-FFF2-40B4-BE49-F238E27FC236}">
                <a16:creationId xmlns:a16="http://schemas.microsoft.com/office/drawing/2014/main" id="{ED247A56-91B2-DDD8-B86D-45308DBE4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6728" y="2170011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99ABBA-EAC0-0B3C-0BBE-5165D4E331A2}"/>
              </a:ext>
            </a:extLst>
          </p:cNvPr>
          <p:cNvSpPr txBox="1"/>
          <p:nvPr/>
        </p:nvSpPr>
        <p:spPr>
          <a:xfrm>
            <a:off x="136141" y="2247505"/>
            <a:ext cx="108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Training </a:t>
            </a: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9C0301-1804-7BED-2DE2-D7FD97F1E021}"/>
              </a:ext>
            </a:extLst>
          </p:cNvPr>
          <p:cNvSpPr txBox="1"/>
          <p:nvPr/>
        </p:nvSpPr>
        <p:spPr>
          <a:xfrm>
            <a:off x="136141" y="2955828"/>
            <a:ext cx="1293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Validation </a:t>
            </a: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2E9DF-BA28-308C-2F27-048FDBFA0D79}"/>
              </a:ext>
            </a:extLst>
          </p:cNvPr>
          <p:cNvSpPr txBox="1"/>
          <p:nvPr/>
        </p:nvSpPr>
        <p:spPr>
          <a:xfrm>
            <a:off x="168660" y="3780388"/>
            <a:ext cx="670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Test </a:t>
            </a: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988E75-E72E-7299-75C6-8838392102B4}"/>
              </a:ext>
            </a:extLst>
          </p:cNvPr>
          <p:cNvSpPr txBox="1"/>
          <p:nvPr/>
        </p:nvSpPr>
        <p:spPr>
          <a:xfrm>
            <a:off x="839036" y="1945704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E16EC-0C80-4AE7-4BC0-D200608AA247}"/>
              </a:ext>
            </a:extLst>
          </p:cNvPr>
          <p:cNvSpPr txBox="1"/>
          <p:nvPr/>
        </p:nvSpPr>
        <p:spPr>
          <a:xfrm>
            <a:off x="1838027" y="2539342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200">
                <a:latin typeface="KT font Medium" panose="020B0600000101010101" pitchFamily="34" charset="-127"/>
                <a:ea typeface="KT font Medium" panose="020B0600000101010101" pitchFamily="34" charset="-127"/>
              </a:rPr>
              <a:t>CPU </a:t>
            </a:r>
          </a:p>
          <a:p>
            <a:pPr algn="ctr"/>
            <a:r>
              <a:rPr kumimoji="1" lang="ko-KR" altLang="en-US" sz="1200">
                <a:latin typeface="KT font Medium" panose="020B0600000101010101" pitchFamily="34" charset="-127"/>
                <a:ea typeface="KT font Medium" panose="020B0600000101010101" pitchFamily="34" charset="-127"/>
              </a:rPr>
              <a:t>전처리</a:t>
            </a:r>
            <a:endParaRPr kumimoji="1" lang="en-US" altLang="ko-KR" sz="12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pic>
        <p:nvPicPr>
          <p:cNvPr id="14" name="Picture 4" descr="연구동향] CNN(Convolution Neural Networks)의 최신 연구 동향(~2017년)">
            <a:extLst>
              <a:ext uri="{FF2B5EF4-FFF2-40B4-BE49-F238E27FC236}">
                <a16:creationId xmlns:a16="http://schemas.microsoft.com/office/drawing/2014/main" id="{4C3A1FD8-0EBE-6BA2-87C5-597C90C78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8"/>
          <a:stretch/>
        </p:blipFill>
        <p:spPr bwMode="auto">
          <a:xfrm>
            <a:off x="3170848" y="1863985"/>
            <a:ext cx="2288383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83D5B5-8B2C-4EAE-65D8-EDB4BDBA7EFC}"/>
              </a:ext>
            </a:extLst>
          </p:cNvPr>
          <p:cNvSpPr txBox="1"/>
          <p:nvPr/>
        </p:nvSpPr>
        <p:spPr>
          <a:xfrm>
            <a:off x="3002318" y="1299373"/>
            <a:ext cx="2429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신경망구조 설계도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 sz="1200">
                <a:latin typeface="KT font Medium" panose="020B0600000101010101" pitchFamily="34" charset="-127"/>
                <a:ea typeface="KT font Medium" panose="020B0600000101010101" pitchFamily="34" charset="-127"/>
              </a:rPr>
              <a:t>Model |</a:t>
            </a:r>
            <a:r>
              <a:rPr kumimoji="1" lang="ko-KR" altLang="en-US" sz="1200">
                <a:latin typeface="KT font Medium" panose="020B0600000101010101" pitchFamily="34" charset="-127"/>
                <a:ea typeface="KT font Medium" panose="020B0600000101010101" pitchFamily="34" charset="-127"/>
              </a:rPr>
              <a:t> </a:t>
            </a:r>
            <a:r>
              <a:rPr kumimoji="1" lang="en-US" altLang="ko-KR" sz="1200">
                <a:latin typeface="KT font Medium" panose="020B0600000101010101" pitchFamily="34" charset="-127"/>
                <a:ea typeface="KT font Medium" panose="020B0600000101010101" pitchFamily="34" charset="-127"/>
              </a:rPr>
              <a:t>NeuralNet Arch. Design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874222-AC52-601A-E6F6-C681834CA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074" y="2687638"/>
            <a:ext cx="2401483" cy="1675228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6D545C-E1EC-F698-E4F1-19BC55CD0C36}"/>
              </a:ext>
            </a:extLst>
          </p:cNvPr>
          <p:cNvCxnSpPr/>
          <p:nvPr/>
        </p:nvCxnSpPr>
        <p:spPr>
          <a:xfrm>
            <a:off x="5546272" y="3440010"/>
            <a:ext cx="302516" cy="0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B3574A3-555F-EB61-C745-89129E8B81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2326" y="2696362"/>
            <a:ext cx="2401484" cy="16839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9E87229-9793-048C-ECD0-31E70FDBF807}"/>
              </a:ext>
            </a:extLst>
          </p:cNvPr>
          <p:cNvSpPr txBox="1"/>
          <p:nvPr/>
        </p:nvSpPr>
        <p:spPr>
          <a:xfrm>
            <a:off x="6143204" y="2118823"/>
            <a:ext cx="18197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KT font Medium" panose="020B0600000101010101" pitchFamily="34" charset="-127"/>
                <a:ea typeface="KT font Medium" panose="020B0600000101010101" pitchFamily="34" charset="-127"/>
              </a:rPr>
              <a:t>학습이 완료된</a:t>
            </a:r>
            <a:endParaRPr kumimoji="1" lang="en-US" altLang="ko-KR" sz="16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 sz="1600">
                <a:latin typeface="KT font Medium" panose="020B0600000101010101" pitchFamily="34" charset="-127"/>
                <a:ea typeface="KT font Medium" panose="020B0600000101010101" pitchFamily="34" charset="-127"/>
              </a:rPr>
              <a:t>Model | NeuralNet</a:t>
            </a:r>
          </a:p>
          <a:p>
            <a:pPr algn="ctr"/>
            <a:endParaRPr kumimoji="1" lang="ko-KR" altLang="en-US" sz="16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D06B7-02E9-98EF-69F0-07B87F4A80EB}"/>
              </a:ext>
            </a:extLst>
          </p:cNvPr>
          <p:cNvSpPr txBox="1"/>
          <p:nvPr/>
        </p:nvSpPr>
        <p:spPr>
          <a:xfrm>
            <a:off x="6644131" y="5824737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GPU Farm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719CA06-9331-5C0C-755D-F97ACDA5DC14}"/>
              </a:ext>
            </a:extLst>
          </p:cNvPr>
          <p:cNvGrpSpPr/>
          <p:nvPr/>
        </p:nvGrpSpPr>
        <p:grpSpPr>
          <a:xfrm>
            <a:off x="9130112" y="5208730"/>
            <a:ext cx="350004" cy="503567"/>
            <a:chOff x="9053587" y="4330467"/>
            <a:chExt cx="671974" cy="860936"/>
          </a:xfrm>
        </p:grpSpPr>
        <p:pic>
          <p:nvPicPr>
            <p:cNvPr id="24" name="Picture 6" descr="Cryptominers hope they can find a second life by turning their mining  operations into AI farms | PC Gamer">
              <a:extLst>
                <a:ext uri="{FF2B5EF4-FFF2-40B4-BE49-F238E27FC236}">
                  <a16:creationId xmlns:a16="http://schemas.microsoft.com/office/drawing/2014/main" id="{66B8C629-29DC-50D5-56C1-F7B90FBF0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66040" y="4822071"/>
              <a:ext cx="659521" cy="36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C99D4BF-574A-F46A-D7BF-634219A030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053587" y="4330467"/>
              <a:ext cx="645601" cy="452703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693D1EF-E10C-68BA-5140-E34A9E23EACA}"/>
              </a:ext>
            </a:extLst>
          </p:cNvPr>
          <p:cNvGrpSpPr/>
          <p:nvPr/>
        </p:nvGrpSpPr>
        <p:grpSpPr>
          <a:xfrm>
            <a:off x="8959709" y="3971179"/>
            <a:ext cx="690810" cy="935412"/>
            <a:chOff x="10439333" y="2893055"/>
            <a:chExt cx="690810" cy="93541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D540D8D-3758-150C-302D-17DFC142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39333" y="2893055"/>
              <a:ext cx="681185" cy="477655"/>
            </a:xfrm>
            <a:prstGeom prst="rect">
              <a:avLst/>
            </a:prstGeom>
          </p:spPr>
        </p:pic>
        <p:pic>
          <p:nvPicPr>
            <p:cNvPr id="28" name="Picture 6" descr="Cryptominers hope they can find a second life by turning their mining  operations into AI farms | PC Gamer">
              <a:extLst>
                <a:ext uri="{FF2B5EF4-FFF2-40B4-BE49-F238E27FC236}">
                  <a16:creationId xmlns:a16="http://schemas.microsoft.com/office/drawing/2014/main" id="{7AE2BD0C-44AF-24BB-D8E0-7B6435050A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8959" y="3447004"/>
              <a:ext cx="681184" cy="381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234BBA5-E57A-F278-540C-C876F7C23255}"/>
              </a:ext>
            </a:extLst>
          </p:cNvPr>
          <p:cNvGrpSpPr/>
          <p:nvPr/>
        </p:nvGrpSpPr>
        <p:grpSpPr>
          <a:xfrm>
            <a:off x="8853931" y="2647094"/>
            <a:ext cx="908852" cy="1173016"/>
            <a:chOff x="8971235" y="1316606"/>
            <a:chExt cx="908852" cy="117301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80B75EB-CB0F-DFA4-33D2-503076EC0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71235" y="1316606"/>
              <a:ext cx="899227" cy="630549"/>
            </a:xfrm>
            <a:prstGeom prst="rect">
              <a:avLst/>
            </a:prstGeom>
          </p:spPr>
        </p:pic>
        <p:pic>
          <p:nvPicPr>
            <p:cNvPr id="31" name="Picture 6" descr="Cryptominers hope they can find a second life by turning their mining  operations into AI farms | PC Gamer">
              <a:extLst>
                <a:ext uri="{FF2B5EF4-FFF2-40B4-BE49-F238E27FC236}">
                  <a16:creationId xmlns:a16="http://schemas.microsoft.com/office/drawing/2014/main" id="{4FD108EE-F818-8FD9-B312-BE3F153AC8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860" y="1986055"/>
              <a:ext cx="899227" cy="503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2" name="Picture 6" descr="Cryptominers hope they can find a second life by turning their mining  operations into AI farms | PC Gamer">
            <a:extLst>
              <a:ext uri="{FF2B5EF4-FFF2-40B4-BE49-F238E27FC236}">
                <a16:creationId xmlns:a16="http://schemas.microsoft.com/office/drawing/2014/main" id="{860E2F18-FD23-3174-761A-65DC7654B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040" y="4519586"/>
            <a:ext cx="2401483" cy="134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645540-59A7-DA99-BFA7-FB238DC2E07F}"/>
              </a:ext>
            </a:extLst>
          </p:cNvPr>
          <p:cNvSpPr txBox="1"/>
          <p:nvPr/>
        </p:nvSpPr>
        <p:spPr>
          <a:xfrm>
            <a:off x="8398492" y="2080135"/>
            <a:ext cx="18197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KT font Medium" panose="020B0600000101010101" pitchFamily="34" charset="-127"/>
                <a:ea typeface="KT font Medium" panose="020B0600000101010101" pitchFamily="34" charset="-127"/>
              </a:rPr>
              <a:t>응축된</a:t>
            </a:r>
            <a:endParaRPr kumimoji="1" lang="en-US" altLang="ko-KR" sz="16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 sz="1600">
                <a:latin typeface="KT font Medium" panose="020B0600000101010101" pitchFamily="34" charset="-127"/>
                <a:ea typeface="KT font Medium" panose="020B0600000101010101" pitchFamily="34" charset="-127"/>
              </a:rPr>
              <a:t>Model | NeuralNet</a:t>
            </a:r>
          </a:p>
          <a:p>
            <a:pPr algn="ctr"/>
            <a:endParaRPr kumimoji="1" lang="ko-KR" altLang="en-US" sz="16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221F3F2-43D5-8DF4-BC0C-579C6B160AA0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8253810" y="3001007"/>
            <a:ext cx="529884" cy="537329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AB806CB-D2A5-C44B-1B44-BD794AF3F8AE}"/>
              </a:ext>
            </a:extLst>
          </p:cNvPr>
          <p:cNvCxnSpPr>
            <a:cxnSpLocks/>
          </p:cNvCxnSpPr>
          <p:nvPr/>
        </p:nvCxnSpPr>
        <p:spPr>
          <a:xfrm>
            <a:off x="8295932" y="3548621"/>
            <a:ext cx="521502" cy="29991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D894B81-5923-E571-45F3-416BBDE017C6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253810" y="3538336"/>
            <a:ext cx="843130" cy="1957936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dash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D7E6D39B-9983-4A63-9981-8D0DE51CFF85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8253810" y="3538336"/>
            <a:ext cx="736672" cy="600274"/>
          </a:xfrm>
          <a:prstGeom prst="straightConnector1">
            <a:avLst/>
          </a:prstGeom>
          <a:ln w="57150">
            <a:solidFill>
              <a:schemeClr val="accent1">
                <a:lumMod val="50000"/>
              </a:schemeClr>
            </a:solidFill>
            <a:prstDash val="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C0E06F8E-5669-841E-0BB6-4CB9072640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3389" y="2552332"/>
            <a:ext cx="914281" cy="89735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816F36A-1C30-42FF-7D13-18A33CBFFF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3299" y="4284781"/>
            <a:ext cx="1031561" cy="1056343"/>
          </a:xfrm>
          <a:prstGeom prst="rect">
            <a:avLst/>
          </a:prstGeom>
        </p:spPr>
      </p:pic>
      <p:sp>
        <p:nvSpPr>
          <p:cNvPr id="40" name="오른쪽으로 구부러진 화살표[C] 39">
            <a:extLst>
              <a:ext uri="{FF2B5EF4-FFF2-40B4-BE49-F238E27FC236}">
                <a16:creationId xmlns:a16="http://schemas.microsoft.com/office/drawing/2014/main" id="{46EA4576-8F58-2E50-4DC6-0256701268FE}"/>
              </a:ext>
            </a:extLst>
          </p:cNvPr>
          <p:cNvSpPr/>
          <p:nvPr/>
        </p:nvSpPr>
        <p:spPr>
          <a:xfrm>
            <a:off x="9855388" y="2893835"/>
            <a:ext cx="445681" cy="1957935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524187-1B16-9504-C9A2-F69643D6BA9B}"/>
              </a:ext>
            </a:extLst>
          </p:cNvPr>
          <p:cNvSpPr txBox="1"/>
          <p:nvPr/>
        </p:nvSpPr>
        <p:spPr>
          <a:xfrm>
            <a:off x="10388162" y="208445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>
                <a:latin typeface="KT font Medium" panose="020B0600000101010101" pitchFamily="34" charset="-127"/>
                <a:ea typeface="KT font Medium" panose="020B0600000101010101" pitchFamily="34" charset="-127"/>
              </a:rPr>
              <a:t>서비스</a:t>
            </a:r>
            <a:endParaRPr kumimoji="1" lang="en-US" altLang="ko-KR" sz="16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 sz="1600">
                <a:latin typeface="KT font Medium" panose="020B0600000101010101" pitchFamily="34" charset="-127"/>
                <a:ea typeface="KT font Medium" panose="020B0600000101010101" pitchFamily="34" charset="-127"/>
              </a:rPr>
              <a:t>Inference</a:t>
            </a:r>
            <a:endParaRPr kumimoji="1" lang="ko-KR" altLang="en-US" sz="1600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242F71-0D47-D482-6D5F-396278BA5745}"/>
              </a:ext>
            </a:extLst>
          </p:cNvPr>
          <p:cNvSpPr txBox="1"/>
          <p:nvPr/>
        </p:nvSpPr>
        <p:spPr>
          <a:xfrm>
            <a:off x="10510112" y="336860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Input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25D5FF-8F49-9A28-F5ED-32DF728F1C9A}"/>
              </a:ext>
            </a:extLst>
          </p:cNvPr>
          <p:cNvSpPr txBox="1"/>
          <p:nvPr/>
        </p:nvSpPr>
        <p:spPr>
          <a:xfrm>
            <a:off x="10517451" y="527695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Output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72EBE05B-EDD2-0919-E9B6-8FF1A79673E6}"/>
              </a:ext>
            </a:extLst>
          </p:cNvPr>
          <p:cNvCxnSpPr/>
          <p:nvPr/>
        </p:nvCxnSpPr>
        <p:spPr>
          <a:xfrm>
            <a:off x="288758" y="6305935"/>
            <a:ext cx="11328935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8E23AD88-510F-420E-7776-DC88F51958D7}"/>
              </a:ext>
            </a:extLst>
          </p:cNvPr>
          <p:cNvCxnSpPr/>
          <p:nvPr/>
        </p:nvCxnSpPr>
        <p:spPr>
          <a:xfrm>
            <a:off x="288758" y="6088632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4CD6E4C1-7AE0-424F-601A-D7BD44212ADD}"/>
              </a:ext>
            </a:extLst>
          </p:cNvPr>
          <p:cNvCxnSpPr/>
          <p:nvPr/>
        </p:nvCxnSpPr>
        <p:spPr>
          <a:xfrm>
            <a:off x="3049605" y="6096651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333DBF32-68B7-4618-8614-281D39412136}"/>
              </a:ext>
            </a:extLst>
          </p:cNvPr>
          <p:cNvCxnSpPr/>
          <p:nvPr/>
        </p:nvCxnSpPr>
        <p:spPr>
          <a:xfrm>
            <a:off x="1700464" y="6096651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4CA82628-11AD-5ECD-658C-19077B9FB989}"/>
              </a:ext>
            </a:extLst>
          </p:cNvPr>
          <p:cNvCxnSpPr/>
          <p:nvPr/>
        </p:nvCxnSpPr>
        <p:spPr>
          <a:xfrm>
            <a:off x="5679068" y="6069809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48B882EF-12F5-3DFA-6537-0C39D3CF0643}"/>
              </a:ext>
            </a:extLst>
          </p:cNvPr>
          <p:cNvCxnSpPr/>
          <p:nvPr/>
        </p:nvCxnSpPr>
        <p:spPr>
          <a:xfrm>
            <a:off x="8675375" y="6096651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>
            <a:extLst>
              <a:ext uri="{FF2B5EF4-FFF2-40B4-BE49-F238E27FC236}">
                <a16:creationId xmlns:a16="http://schemas.microsoft.com/office/drawing/2014/main" id="{DE9B331A-9AD1-6894-625F-1E55A0BA63A2}"/>
              </a:ext>
            </a:extLst>
          </p:cNvPr>
          <p:cNvCxnSpPr>
            <a:cxnSpLocks/>
          </p:cNvCxnSpPr>
          <p:nvPr/>
        </p:nvCxnSpPr>
        <p:spPr>
          <a:xfrm>
            <a:off x="11601560" y="6116672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CA010F0-57EE-56C3-6595-D621A58EAE50}"/>
              </a:ext>
            </a:extLst>
          </p:cNvPr>
          <p:cNvSpPr txBox="1"/>
          <p:nvPr/>
        </p:nvSpPr>
        <p:spPr>
          <a:xfrm>
            <a:off x="1767686" y="6323148"/>
            <a:ext cx="104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재료손질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6ECA5B-FA95-EE09-D1F1-A605FA973E76}"/>
              </a:ext>
            </a:extLst>
          </p:cNvPr>
          <p:cNvSpPr txBox="1"/>
          <p:nvPr/>
        </p:nvSpPr>
        <p:spPr>
          <a:xfrm>
            <a:off x="5938706" y="6346426"/>
            <a:ext cx="242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주방기구들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30D89F8-306F-6925-4855-F6531BBA2AC7}"/>
              </a:ext>
            </a:extLst>
          </p:cNvPr>
          <p:cNvSpPr txBox="1"/>
          <p:nvPr/>
        </p:nvSpPr>
        <p:spPr>
          <a:xfrm>
            <a:off x="6118190" y="3678733"/>
            <a:ext cx="2429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음식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(80</a:t>
            </a:r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억원</a:t>
            </a:r>
            <a:r>
              <a:rPr kumimoji="1" lang="en-US" altLang="ko-KR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8D5655-1F2D-22D7-E3C2-DCFDEA8B6C35}"/>
              </a:ext>
            </a:extLst>
          </p:cNvPr>
          <p:cNvSpPr txBox="1"/>
          <p:nvPr/>
        </p:nvSpPr>
        <p:spPr>
          <a:xfrm>
            <a:off x="8652641" y="6294625"/>
            <a:ext cx="128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음식용량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cxnSp>
        <p:nvCxnSpPr>
          <p:cNvPr id="56" name="직선 연결선[R] 55">
            <a:extLst>
              <a:ext uri="{FF2B5EF4-FFF2-40B4-BE49-F238E27FC236}">
                <a16:creationId xmlns:a16="http://schemas.microsoft.com/office/drawing/2014/main" id="{1D652663-1CC4-46C2-ED92-8D8991A2C828}"/>
              </a:ext>
            </a:extLst>
          </p:cNvPr>
          <p:cNvCxnSpPr/>
          <p:nvPr/>
        </p:nvCxnSpPr>
        <p:spPr>
          <a:xfrm>
            <a:off x="9855388" y="6079434"/>
            <a:ext cx="0" cy="37852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B42D96D-038E-79B6-ECF4-2F78F2ADDBC0}"/>
              </a:ext>
            </a:extLst>
          </p:cNvPr>
          <p:cNvSpPr txBox="1"/>
          <p:nvPr/>
        </p:nvSpPr>
        <p:spPr>
          <a:xfrm>
            <a:off x="9883231" y="6285914"/>
            <a:ext cx="1764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식당 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pPr algn="ctr"/>
            <a:r>
              <a:rPr kumimoji="1" lang="en-US" altLang="ko-KR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w/</a:t>
            </a:r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반찬</a:t>
            </a:r>
            <a:r>
              <a:rPr kumimoji="1" lang="en-US" altLang="ko-KR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+</a:t>
            </a:r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서빙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82922-217E-EF51-EFBD-F2FD1E81AAF8}"/>
              </a:ext>
            </a:extLst>
          </p:cNvPr>
          <p:cNvSpPr txBox="1"/>
          <p:nvPr/>
        </p:nvSpPr>
        <p:spPr>
          <a:xfrm>
            <a:off x="3166257" y="6338573"/>
            <a:ext cx="242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요리비법</a:t>
            </a:r>
            <a:r>
              <a:rPr kumimoji="1" lang="en-US" altLang="ko-KR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(Recipe)</a:t>
            </a:r>
          </a:p>
        </p:txBody>
      </p:sp>
      <p:pic>
        <p:nvPicPr>
          <p:cNvPr id="59" name="Picture 14" descr="현대차, 中 시장에 AI 기술 강화한 전기차 출시 예정">
            <a:extLst>
              <a:ext uri="{FF2B5EF4-FFF2-40B4-BE49-F238E27FC236}">
                <a16:creationId xmlns:a16="http://schemas.microsoft.com/office/drawing/2014/main" id="{E601C013-04E2-465D-8BFF-B5D419201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166" y="3365720"/>
            <a:ext cx="863887" cy="4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World's most advanced' humanoid robot arrives in Scotland to help build  trust - DDI">
            <a:extLst>
              <a:ext uri="{FF2B5EF4-FFF2-40B4-BE49-F238E27FC236}">
                <a16:creationId xmlns:a16="http://schemas.microsoft.com/office/drawing/2014/main" id="{4C1B7064-AE68-5D77-0AE2-FEFD0E9D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896" y="4616689"/>
            <a:ext cx="670204" cy="44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8" descr="스마트 폰 - 무료 과학 기술개 아이콘">
            <a:extLst>
              <a:ext uri="{FF2B5EF4-FFF2-40B4-BE49-F238E27FC236}">
                <a16:creationId xmlns:a16="http://schemas.microsoft.com/office/drawing/2014/main" id="{81F96926-B8FB-3187-1C6D-AEC21056E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68964" y="5532865"/>
            <a:ext cx="461826" cy="46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8" descr="Why DeepSeek's logo represents a new era of AI branding - Fast Company">
            <a:extLst>
              <a:ext uri="{FF2B5EF4-FFF2-40B4-BE49-F238E27FC236}">
                <a16:creationId xmlns:a16="http://schemas.microsoft.com/office/drawing/2014/main" id="{BA578D76-82BC-537A-C981-37A70738A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b="29908"/>
          <a:stretch/>
        </p:blipFill>
        <p:spPr bwMode="auto">
          <a:xfrm>
            <a:off x="8518752" y="79896"/>
            <a:ext cx="2670193" cy="5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5350007-7E06-AF15-93DB-5A2D38AF1B04}"/>
              </a:ext>
            </a:extLst>
          </p:cNvPr>
          <p:cNvSpPr txBox="1"/>
          <p:nvPr/>
        </p:nvSpPr>
        <p:spPr>
          <a:xfrm>
            <a:off x="5746081" y="4207698"/>
            <a:ext cx="266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Training(Learning)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FBCF5-F8F0-30A2-BC87-281E3BCD6FC8}"/>
              </a:ext>
            </a:extLst>
          </p:cNvPr>
          <p:cNvSpPr txBox="1"/>
          <p:nvPr/>
        </p:nvSpPr>
        <p:spPr>
          <a:xfrm>
            <a:off x="8264778" y="645250"/>
            <a:ext cx="318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/>
              <a:t>https://github.com/deepseek-ai</a:t>
            </a:r>
            <a:endParaRPr kumimoji="1" lang="ko-KR" altLang="en-US"/>
          </a:p>
        </p:txBody>
      </p:sp>
      <p:pic>
        <p:nvPicPr>
          <p:cNvPr id="1026" name="Picture 2" descr="DeepSeek-R1: Why This Open-Source AI Model Matters | by Paul ...">
            <a:extLst>
              <a:ext uri="{FF2B5EF4-FFF2-40B4-BE49-F238E27FC236}">
                <a16:creationId xmlns:a16="http://schemas.microsoft.com/office/drawing/2014/main" id="{BCE0CD2F-21C8-1A3B-31F2-E2557CBE3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788" y="1018429"/>
            <a:ext cx="623693" cy="5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DeepSeek-R1: Why This Open-Source AI Model Matters | by Paul ...">
            <a:extLst>
              <a:ext uri="{FF2B5EF4-FFF2-40B4-BE49-F238E27FC236}">
                <a16:creationId xmlns:a16="http://schemas.microsoft.com/office/drawing/2014/main" id="{6DB64DEC-6EFB-D4C8-1B27-4FFFA30C3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974" y="1500121"/>
            <a:ext cx="623693" cy="5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DeepSeek-R1: Why This Open-Source AI Model Matters | by Paul ...">
            <a:extLst>
              <a:ext uri="{FF2B5EF4-FFF2-40B4-BE49-F238E27FC236}">
                <a16:creationId xmlns:a16="http://schemas.microsoft.com/office/drawing/2014/main" id="{3288E92D-B37E-DDB4-A042-94689C71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9334" y="1483156"/>
            <a:ext cx="623693" cy="5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6" descr="Icon request: icon-opensource · Issue #12092 · FortAwesome/Font-Awesome ·  GitHub">
            <a:extLst>
              <a:ext uri="{FF2B5EF4-FFF2-40B4-BE49-F238E27FC236}">
                <a16:creationId xmlns:a16="http://schemas.microsoft.com/office/drawing/2014/main" id="{0C5742D6-6D89-7723-6328-5837AFA19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753" y="1382206"/>
            <a:ext cx="1034499" cy="59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" name="Picture 2" descr="DeepSeek-R1: Why This Open-Source AI Model Matters | by Paul ...">
            <a:extLst>
              <a:ext uri="{FF2B5EF4-FFF2-40B4-BE49-F238E27FC236}">
                <a16:creationId xmlns:a16="http://schemas.microsoft.com/office/drawing/2014/main" id="{80D50103-4C8B-BC94-4AC0-8F6E82788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0530" y="1380594"/>
            <a:ext cx="623693" cy="55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23E1037E-71D9-0B08-6BEC-C794828B5FFC}"/>
              </a:ext>
            </a:extLst>
          </p:cNvPr>
          <p:cNvSpPr txBox="1"/>
          <p:nvPr/>
        </p:nvSpPr>
        <p:spPr>
          <a:xfrm>
            <a:off x="495036" y="6303622"/>
            <a:ext cx="1048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>
                <a:solidFill>
                  <a:schemeClr val="accent2"/>
                </a:solidFill>
                <a:latin typeface="KT font Medium" panose="020B0600000101010101" pitchFamily="34" charset="-127"/>
                <a:ea typeface="KT font Medium" panose="020B0600000101010101" pitchFamily="34" charset="-127"/>
              </a:rPr>
              <a:t>음식재료</a:t>
            </a:r>
            <a:endParaRPr kumimoji="1" lang="en-US" altLang="ko-KR">
              <a:solidFill>
                <a:schemeClr val="accent2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585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88351B-B93E-77F1-6483-99A46B8BFDDE}"/>
              </a:ext>
            </a:extLst>
          </p:cNvPr>
          <p:cNvSpPr txBox="1"/>
          <p:nvPr/>
        </p:nvSpPr>
        <p:spPr>
          <a:xfrm>
            <a:off x="521949" y="214506"/>
            <a:ext cx="11351113" cy="73478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ko-KR"/>
            </a:defPPr>
            <a:lvl1pPr>
              <a:defRPr sz="2800">
                <a:solidFill>
                  <a:srgbClr val="7030A0"/>
                </a:solidFill>
                <a:latin typeface="KT font Medium" panose="020B0600000101010101" pitchFamily="34" charset="-127"/>
                <a:ea typeface="KT font Medium" panose="020B0600000101010101" pitchFamily="34" charset="-127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ym typeface="Wingdings" pitchFamily="2" charset="2"/>
              </a:rPr>
              <a:t>사전지식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전이학습</a:t>
            </a:r>
            <a:r>
              <a:rPr lang="en-US" altLang="ko-KR" dirty="0">
                <a:sym typeface="Wingdings" pitchFamily="2" charset="2"/>
              </a:rPr>
              <a:t>(Transfer Learning)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(</a:t>
            </a:r>
            <a:r>
              <a:rPr lang="ko-KR" altLang="en-US" sz="1800" dirty="0">
                <a:solidFill>
                  <a:schemeClr val="accent2"/>
                </a:solidFill>
                <a:sym typeface="Wingdings" pitchFamily="2" charset="2"/>
              </a:rPr>
              <a:t>학습완료된 모델에 추가 특화데이타 추가학습</a:t>
            </a:r>
            <a:r>
              <a:rPr lang="en-US" altLang="ko-KR" sz="1800" dirty="0">
                <a:solidFill>
                  <a:schemeClr val="accent2"/>
                </a:solidFill>
                <a:sym typeface="Wingdings" pitchFamily="2" charset="2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A01F0F-11B3-2CE3-F054-80AB42E9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394" y="79514"/>
            <a:ext cx="756009" cy="685881"/>
          </a:xfrm>
          <a:prstGeom prst="rect">
            <a:avLst/>
          </a:prstGeom>
        </p:spPr>
      </p:pic>
      <p:pic>
        <p:nvPicPr>
          <p:cNvPr id="62" name="Picture 18" descr="Why DeepSeek's logo represents a new era of AI branding - Fast Company">
            <a:extLst>
              <a:ext uri="{FF2B5EF4-FFF2-40B4-BE49-F238E27FC236}">
                <a16:creationId xmlns:a16="http://schemas.microsoft.com/office/drawing/2014/main" id="{BA578D76-82BC-537A-C981-37A70738A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92" b="29908"/>
          <a:stretch/>
        </p:blipFill>
        <p:spPr bwMode="auto">
          <a:xfrm>
            <a:off x="8524704" y="184538"/>
            <a:ext cx="2670193" cy="5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31DEC7-37CE-E95A-4631-F793ADE8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412" y="1132745"/>
            <a:ext cx="1763978" cy="1241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4A8ACBC-12DB-99FF-8A5C-4E173714E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412" y="2592022"/>
            <a:ext cx="1763978" cy="1241318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E535AD23-1B32-E1C8-5DB0-170243A4E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412" y="3966830"/>
            <a:ext cx="1763978" cy="1241318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A218546-C982-E3BA-3366-FD8AE0B1E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412" y="5341638"/>
            <a:ext cx="1763978" cy="1241318"/>
          </a:xfrm>
          <a:prstGeom prst="rect">
            <a:avLst/>
          </a:prstGeom>
        </p:spPr>
      </p:pic>
      <p:pic>
        <p:nvPicPr>
          <p:cNvPr id="66" name="Picture 6" descr="Unlocking the Potential of Transfer Learning in AI | Handson School Of Data  Science Management &amp;amp; Technology">
            <a:extLst>
              <a:ext uri="{FF2B5EF4-FFF2-40B4-BE49-F238E27FC236}">
                <a16:creationId xmlns:a16="http://schemas.microsoft.com/office/drawing/2014/main" id="{9785D073-815B-7384-71D8-06013A644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834" y="2592022"/>
            <a:ext cx="3241288" cy="181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0" descr="TRANSFER LEARNING Vector Icons free download in SVG, PNG Format">
            <a:extLst>
              <a:ext uri="{FF2B5EF4-FFF2-40B4-BE49-F238E27FC236}">
                <a16:creationId xmlns:a16="http://schemas.microsoft.com/office/drawing/2014/main" id="{2E720F4D-D04B-1663-8211-3B466EC80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36" y="2812378"/>
            <a:ext cx="1361579" cy="1361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B2F4CBB-BD6D-EA58-AEC2-ABC76ED739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21" y="1199026"/>
            <a:ext cx="1761911" cy="1235472"/>
          </a:xfrm>
          <a:prstGeom prst="rect">
            <a:avLst/>
          </a:prstGeom>
        </p:spPr>
      </p:pic>
      <p:pic>
        <p:nvPicPr>
          <p:cNvPr id="69" name="Picture 12" descr="DeepSeek Logo Free Download SVG, PNG... · LobeHub">
            <a:extLst>
              <a:ext uri="{FF2B5EF4-FFF2-40B4-BE49-F238E27FC236}">
                <a16:creationId xmlns:a16="http://schemas.microsoft.com/office/drawing/2014/main" id="{B0C2F6E7-61D6-02EC-1242-6F1A8D788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76" y="2042440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EAE3F88-B3B4-F244-9B76-2B7D99BE3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20" y="2693821"/>
            <a:ext cx="1761911" cy="1235472"/>
          </a:xfrm>
          <a:prstGeom prst="rect">
            <a:avLst/>
          </a:prstGeom>
        </p:spPr>
      </p:pic>
      <p:pic>
        <p:nvPicPr>
          <p:cNvPr id="71" name="Picture 12" descr="DeepSeek Logo Free Download SVG, PNG... · LobeHub">
            <a:extLst>
              <a:ext uri="{FF2B5EF4-FFF2-40B4-BE49-F238E27FC236}">
                <a16:creationId xmlns:a16="http://schemas.microsoft.com/office/drawing/2014/main" id="{41E1950B-8889-C3B6-9114-F2DB7405E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75" y="3537235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39654E6-1485-ECE2-1B49-0F5E27264D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20" y="4038957"/>
            <a:ext cx="1761911" cy="1235472"/>
          </a:xfrm>
          <a:prstGeom prst="rect">
            <a:avLst/>
          </a:prstGeom>
        </p:spPr>
      </p:pic>
      <p:pic>
        <p:nvPicPr>
          <p:cNvPr id="73" name="Picture 12" descr="DeepSeek Logo Free Download SVG, PNG... · LobeHub">
            <a:extLst>
              <a:ext uri="{FF2B5EF4-FFF2-40B4-BE49-F238E27FC236}">
                <a16:creationId xmlns:a16="http://schemas.microsoft.com/office/drawing/2014/main" id="{3EBD2BFC-D068-FAA5-9406-63314748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75" y="4882371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13EF4B7C-EEC2-4C92-3EC5-3C1DF47B9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5020" y="5444318"/>
            <a:ext cx="1761911" cy="1235472"/>
          </a:xfrm>
          <a:prstGeom prst="rect">
            <a:avLst/>
          </a:prstGeom>
        </p:spPr>
      </p:pic>
      <p:pic>
        <p:nvPicPr>
          <p:cNvPr id="75" name="Picture 12" descr="DeepSeek Logo Free Download SVG, PNG... · LobeHub">
            <a:extLst>
              <a:ext uri="{FF2B5EF4-FFF2-40B4-BE49-F238E27FC236}">
                <a16:creationId xmlns:a16="http://schemas.microsoft.com/office/drawing/2014/main" id="{9C8E0B21-F7DB-B193-7057-CDF070FD1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975" y="6287732"/>
            <a:ext cx="325777" cy="32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U자형 화살표[U] 75">
            <a:extLst>
              <a:ext uri="{FF2B5EF4-FFF2-40B4-BE49-F238E27FC236}">
                <a16:creationId xmlns:a16="http://schemas.microsoft.com/office/drawing/2014/main" id="{04C274CD-26C9-5AB7-2B2C-45CF32E59B65}"/>
              </a:ext>
            </a:extLst>
          </p:cNvPr>
          <p:cNvSpPr/>
          <p:nvPr/>
        </p:nvSpPr>
        <p:spPr>
          <a:xfrm flipH="1">
            <a:off x="3789713" y="1054925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D36882-7DDA-CE96-9F65-D9AC6D1F8DAA}"/>
              </a:ext>
            </a:extLst>
          </p:cNvPr>
          <p:cNvSpPr txBox="1"/>
          <p:nvPr/>
        </p:nvSpPr>
        <p:spPr>
          <a:xfrm>
            <a:off x="3958527" y="158193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법률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78" name="U자형 화살표[U] 77">
            <a:extLst>
              <a:ext uri="{FF2B5EF4-FFF2-40B4-BE49-F238E27FC236}">
                <a16:creationId xmlns:a16="http://schemas.microsoft.com/office/drawing/2014/main" id="{D6A83844-F8AD-FD77-F897-04A2EEBD3425}"/>
              </a:ext>
            </a:extLst>
          </p:cNvPr>
          <p:cNvSpPr/>
          <p:nvPr/>
        </p:nvSpPr>
        <p:spPr>
          <a:xfrm flipH="1">
            <a:off x="3789713" y="2381307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0FA641-5742-5B90-3F64-77C2BE58EEE7}"/>
              </a:ext>
            </a:extLst>
          </p:cNvPr>
          <p:cNvSpPr txBox="1"/>
          <p:nvPr/>
        </p:nvSpPr>
        <p:spPr>
          <a:xfrm>
            <a:off x="3958527" y="2908315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번역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0" name="U자형 화살표[U] 79">
            <a:extLst>
              <a:ext uri="{FF2B5EF4-FFF2-40B4-BE49-F238E27FC236}">
                <a16:creationId xmlns:a16="http://schemas.microsoft.com/office/drawing/2014/main" id="{2C4CDEF7-5D60-2342-4A7B-069F28142C96}"/>
              </a:ext>
            </a:extLst>
          </p:cNvPr>
          <p:cNvSpPr/>
          <p:nvPr/>
        </p:nvSpPr>
        <p:spPr>
          <a:xfrm flipH="1">
            <a:off x="3817143" y="3832915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07F062-9B3E-0321-35ED-16E5965EC033}"/>
              </a:ext>
            </a:extLst>
          </p:cNvPr>
          <p:cNvSpPr txBox="1"/>
          <p:nvPr/>
        </p:nvSpPr>
        <p:spPr>
          <a:xfrm>
            <a:off x="3985957" y="435992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역사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2" name="U자형 화살표[U] 81">
            <a:extLst>
              <a:ext uri="{FF2B5EF4-FFF2-40B4-BE49-F238E27FC236}">
                <a16:creationId xmlns:a16="http://schemas.microsoft.com/office/drawing/2014/main" id="{0059F285-9F15-07F5-A410-24F9399FA0AF}"/>
              </a:ext>
            </a:extLst>
          </p:cNvPr>
          <p:cNvSpPr/>
          <p:nvPr/>
        </p:nvSpPr>
        <p:spPr>
          <a:xfrm flipH="1">
            <a:off x="3789713" y="5215392"/>
            <a:ext cx="674771" cy="519764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2A258AA-03A3-0E8E-2DED-39BAB139D36E}"/>
              </a:ext>
            </a:extLst>
          </p:cNvPr>
          <p:cNvSpPr txBox="1"/>
          <p:nvPr/>
        </p:nvSpPr>
        <p:spPr>
          <a:xfrm>
            <a:off x="3958527" y="5742400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K-POP</a:t>
            </a: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DataSet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03EB1B1-DA05-5AB3-0E71-7320029BFDB5}"/>
              </a:ext>
            </a:extLst>
          </p:cNvPr>
          <p:cNvSpPr txBox="1"/>
          <p:nvPr/>
        </p:nvSpPr>
        <p:spPr>
          <a:xfrm>
            <a:off x="8045322" y="1163335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법률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8792FF8-C003-8485-BBCD-FD2E62BFFD7F}"/>
              </a:ext>
            </a:extLst>
          </p:cNvPr>
          <p:cNvSpPr txBox="1"/>
          <p:nvPr/>
        </p:nvSpPr>
        <p:spPr>
          <a:xfrm>
            <a:off x="8045321" y="2613187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번역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2470221-BCA3-F265-C32D-BA632AA75D2F}"/>
              </a:ext>
            </a:extLst>
          </p:cNvPr>
          <p:cNvSpPr txBox="1"/>
          <p:nvPr/>
        </p:nvSpPr>
        <p:spPr>
          <a:xfrm>
            <a:off x="8045320" y="4009927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</a:t>
            </a:r>
            <a:r>
              <a:rPr kumimoji="1" lang="ko-KR" altLang="en-US">
                <a:latin typeface="KT font Medium" panose="020B0600000101010101" pitchFamily="34" charset="-127"/>
                <a:ea typeface="KT font Medium" panose="020B0600000101010101" pitchFamily="34" charset="-127"/>
              </a:rPr>
              <a:t>역사</a:t>
            </a:r>
            <a:endParaRPr kumimoji="1" lang="en-US" altLang="ko-KR">
              <a:latin typeface="KT font Medium" panose="020B0600000101010101" pitchFamily="34" charset="-127"/>
              <a:ea typeface="KT font Medium" panose="020B0600000101010101" pitchFamily="34" charset="-127"/>
            </a:endParaRP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6461EC-0AA3-562E-1B83-F1987FD0A271}"/>
              </a:ext>
            </a:extLst>
          </p:cNvPr>
          <p:cNvSpPr txBox="1"/>
          <p:nvPr/>
        </p:nvSpPr>
        <p:spPr>
          <a:xfrm>
            <a:off x="8045320" y="5406667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K-POP</a:t>
            </a:r>
          </a:p>
          <a:p>
            <a:r>
              <a:rPr kumimoji="1" lang="en-US" altLang="ko-KR">
                <a:latin typeface="KT font Medium" panose="020B0600000101010101" pitchFamily="34" charset="-127"/>
                <a:ea typeface="KT font Medium" panose="020B0600000101010101" pitchFamily="34" charset="-127"/>
              </a:rPr>
              <a:t>DeepSeek</a:t>
            </a:r>
            <a:endParaRPr kumimoji="1" lang="ko-KR" altLang="en-US">
              <a:latin typeface="KT font Medium" panose="020B0600000101010101" pitchFamily="34" charset="-127"/>
              <a:ea typeface="KT font Medium" panose="020B0600000101010101" pitchFamily="34" charset="-127"/>
            </a:endParaRPr>
          </a:p>
        </p:txBody>
      </p:sp>
      <p:sp>
        <p:nvSpPr>
          <p:cNvPr id="88" name="오른쪽 화살표[R] 87">
            <a:extLst>
              <a:ext uri="{FF2B5EF4-FFF2-40B4-BE49-F238E27FC236}">
                <a16:creationId xmlns:a16="http://schemas.microsoft.com/office/drawing/2014/main" id="{C1DC27DA-4BF7-BF6C-E156-350143C6171C}"/>
              </a:ext>
            </a:extLst>
          </p:cNvPr>
          <p:cNvSpPr/>
          <p:nvPr/>
        </p:nvSpPr>
        <p:spPr>
          <a:xfrm>
            <a:off x="5037191" y="1707782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9" name="오른쪽 화살표[R] 88">
            <a:extLst>
              <a:ext uri="{FF2B5EF4-FFF2-40B4-BE49-F238E27FC236}">
                <a16:creationId xmlns:a16="http://schemas.microsoft.com/office/drawing/2014/main" id="{C20B6B58-238A-9B59-40F5-5CFB08E36162}"/>
              </a:ext>
            </a:extLst>
          </p:cNvPr>
          <p:cNvSpPr/>
          <p:nvPr/>
        </p:nvSpPr>
        <p:spPr>
          <a:xfrm>
            <a:off x="5050512" y="3037239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오른쪽 화살표[R] 89">
            <a:extLst>
              <a:ext uri="{FF2B5EF4-FFF2-40B4-BE49-F238E27FC236}">
                <a16:creationId xmlns:a16="http://schemas.microsoft.com/office/drawing/2014/main" id="{6E6021FB-121F-3FCA-1CC4-963CCC2116A4}"/>
              </a:ext>
            </a:extLst>
          </p:cNvPr>
          <p:cNvSpPr/>
          <p:nvPr/>
        </p:nvSpPr>
        <p:spPr>
          <a:xfrm>
            <a:off x="5011263" y="4365839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오른쪽 화살표[R] 90">
            <a:extLst>
              <a:ext uri="{FF2B5EF4-FFF2-40B4-BE49-F238E27FC236}">
                <a16:creationId xmlns:a16="http://schemas.microsoft.com/office/drawing/2014/main" id="{7F4DF379-64D8-9473-B674-1BEE605F6F1F}"/>
              </a:ext>
            </a:extLst>
          </p:cNvPr>
          <p:cNvSpPr/>
          <p:nvPr/>
        </p:nvSpPr>
        <p:spPr>
          <a:xfrm>
            <a:off x="5037191" y="5817779"/>
            <a:ext cx="975360" cy="289036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2653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lIns="94512" tIns="47256" rIns="94512" bIns="47256" rtlCol="0" anchor="ctr"/>
      <a:lstStyle>
        <a:defPPr algn="ctr" latinLnBrk="0">
          <a:defRPr kumimoji="1" sz="1100" dirty="0">
            <a:latin typeface="KT font Light" panose="020B0600000101010101" pitchFamily="34" charset="-127"/>
            <a:ea typeface="KT font Light" panose="020B0600000101010101" pitchFamily="34" charset="-127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25400">
          <a:solidFill>
            <a:schemeClr val="accent2"/>
          </a:solidFill>
          <a:headEnd type="oval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3072</Words>
  <Application>Microsoft Macintosh PowerPoint</Application>
  <PresentationFormat>와이드스크린</PresentationFormat>
  <Paragraphs>422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맑은 고딕</vt:lpstr>
      <vt:lpstr>KT font Light</vt:lpstr>
      <vt:lpstr>KT font Medium</vt:lpstr>
      <vt:lpstr>Noto Sans CJK KR Bold</vt:lpstr>
      <vt:lpstr>Noto Sans CJK KR Regular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Moon-Kee Bahk</dc:creator>
  <cp:lastModifiedBy>Moon-Kee Bahk</cp:lastModifiedBy>
  <cp:revision>38</cp:revision>
  <dcterms:created xsi:type="dcterms:W3CDTF">2025-02-11T04:38:33Z</dcterms:created>
  <dcterms:modified xsi:type="dcterms:W3CDTF">2025-02-18T00:11:57Z</dcterms:modified>
</cp:coreProperties>
</file>